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56" r:id="rId3"/>
    <p:sldId id="257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6.2284633618211759E-2"/>
                  <c:y val="-3.8875160707057953E-2"/>
                </c:manualLayout>
              </c:layout>
              <c:showVal val="1"/>
            </c:dLbl>
            <c:dLbl>
              <c:idx val="12"/>
              <c:layout>
                <c:manualLayout>
                  <c:x val="0.20485903002802541"/>
                  <c:y val="-1.341756800575926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русские</c:v>
                </c:pt>
                <c:pt idx="1">
                  <c:v>не указана нац.</c:v>
                </c:pt>
                <c:pt idx="2">
                  <c:v>карелы</c:v>
                </c:pt>
                <c:pt idx="3">
                  <c:v>финны</c:v>
                </c:pt>
                <c:pt idx="4">
                  <c:v>белорусы</c:v>
                </c:pt>
                <c:pt idx="5">
                  <c:v>украинцы</c:v>
                </c:pt>
                <c:pt idx="6">
                  <c:v>лезгины</c:v>
                </c:pt>
                <c:pt idx="7">
                  <c:v>вепсы</c:v>
                </c:pt>
                <c:pt idx="8">
                  <c:v>чуваши</c:v>
                </c:pt>
                <c:pt idx="9">
                  <c:v>татары</c:v>
                </c:pt>
                <c:pt idx="10">
                  <c:v>евреи</c:v>
                </c:pt>
                <c:pt idx="11">
                  <c:v>грузины</c:v>
                </c:pt>
                <c:pt idx="12">
                  <c:v>болгарка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0.82099999999999995</c:v>
                </c:pt>
                <c:pt idx="1">
                  <c:v>2.300000000000001E-2</c:v>
                </c:pt>
                <c:pt idx="2">
                  <c:v>2.300000000000001E-2</c:v>
                </c:pt>
                <c:pt idx="3">
                  <c:v>1.9000000000000017E-2</c:v>
                </c:pt>
                <c:pt idx="4">
                  <c:v>3.3000000000000002E-2</c:v>
                </c:pt>
                <c:pt idx="5">
                  <c:v>1.9000000000000017E-2</c:v>
                </c:pt>
                <c:pt idx="6">
                  <c:v>3.0000000000000048E-3</c:v>
                </c:pt>
                <c:pt idx="7">
                  <c:v>3.0000000000000048E-3</c:v>
                </c:pt>
                <c:pt idx="8">
                  <c:v>3.0000000000000048E-3</c:v>
                </c:pt>
                <c:pt idx="9">
                  <c:v>3.0000000000000048E-3</c:v>
                </c:pt>
                <c:pt idx="10">
                  <c:v>3.0000000000000048E-3</c:v>
                </c:pt>
                <c:pt idx="11">
                  <c:v>3.0000000000000048E-3</c:v>
                </c:pt>
                <c:pt idx="12">
                  <c:v>3.0000000000000048E-3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34</c:v>
                </c:pt>
                <c:pt idx="2">
                  <c:v>6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143</c:v>
                </c:pt>
                <c:pt idx="2">
                  <c:v>12</c:v>
                </c:pt>
                <c:pt idx="3">
                  <c:v>55</c:v>
                </c:pt>
              </c:numCache>
            </c:numRef>
          </c:val>
        </c:ser>
        <c:shape val="cylinder"/>
        <c:axId val="69800320"/>
        <c:axId val="69801856"/>
        <c:axId val="0"/>
      </c:bar3DChart>
      <c:catAx>
        <c:axId val="69800320"/>
        <c:scaling>
          <c:orientation val="minMax"/>
        </c:scaling>
        <c:axPos val="l"/>
        <c:tickLblPos val="nextTo"/>
        <c:crossAx val="69801856"/>
        <c:crosses val="autoZero"/>
        <c:auto val="1"/>
        <c:lblAlgn val="ctr"/>
        <c:lblOffset val="100"/>
      </c:catAx>
      <c:valAx>
        <c:axId val="69801856"/>
        <c:scaling>
          <c:orientation val="minMax"/>
        </c:scaling>
        <c:axPos val="b"/>
        <c:majorGridlines/>
        <c:numFmt formatCode="0%" sourceLinked="1"/>
        <c:tickLblPos val="nextTo"/>
        <c:crossAx val="69800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и женщины (город)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60</c:v>
                </c:pt>
                <c:pt idx="2">
                  <c:v>32</c:v>
                </c:pt>
                <c:pt idx="3">
                  <c:v>12</c:v>
                </c:pt>
                <c:pt idx="4">
                  <c:v>8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и женщины (село)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22</c:v>
                </c:pt>
                <c:pt idx="1">
                  <c:v>35</c:v>
                </c:pt>
                <c:pt idx="2">
                  <c:v>20</c:v>
                </c:pt>
                <c:pt idx="3">
                  <c:v>12</c:v>
                </c:pt>
                <c:pt idx="4">
                  <c:v>3</c:v>
                </c:pt>
                <c:pt idx="5">
                  <c:v>16</c:v>
                </c:pt>
                <c:pt idx="6">
                  <c:v>12</c:v>
                </c:pt>
              </c:numCache>
            </c:numRef>
          </c:val>
        </c:ser>
        <c:shape val="cylinder"/>
        <c:axId val="69848448"/>
        <c:axId val="69854336"/>
        <c:axId val="0"/>
      </c:bar3DChart>
      <c:catAx>
        <c:axId val="69848448"/>
        <c:scaling>
          <c:orientation val="minMax"/>
        </c:scaling>
        <c:axPos val="l"/>
        <c:tickLblPos val="nextTo"/>
        <c:crossAx val="69854336"/>
        <c:crosses val="autoZero"/>
        <c:auto val="1"/>
        <c:lblAlgn val="ctr"/>
        <c:lblOffset val="100"/>
      </c:catAx>
      <c:valAx>
        <c:axId val="69854336"/>
        <c:scaling>
          <c:orientation val="minMax"/>
        </c:scaling>
        <c:axPos val="b"/>
        <c:majorGridlines/>
        <c:numFmt formatCode="0%" sourceLinked="1"/>
        <c:tickLblPos val="nextTo"/>
        <c:crossAx val="6984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84664423896449"/>
          <c:y val="0.16356731457260507"/>
          <c:w val="0.27541499200474157"/>
          <c:h val="0.669140986991049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108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shape val="cylinder"/>
        <c:axId val="70121728"/>
        <c:axId val="70127616"/>
        <c:axId val="0"/>
      </c:bar3DChart>
      <c:catAx>
        <c:axId val="70121728"/>
        <c:scaling>
          <c:orientation val="minMax"/>
        </c:scaling>
        <c:axPos val="b"/>
        <c:tickLblPos val="nextTo"/>
        <c:crossAx val="70127616"/>
        <c:crosses val="autoZero"/>
        <c:auto val="1"/>
        <c:lblAlgn val="ctr"/>
        <c:lblOffset val="100"/>
      </c:catAx>
      <c:valAx>
        <c:axId val="7012761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012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3"/>
              <c:layout>
                <c:manualLayout>
                  <c:x val="1.6934801016088099E-3"/>
                  <c:y val="-5.820105820105811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4.2328042328042333E-2"/>
                </c:manualLayout>
              </c:layout>
              <c:showVal val="1"/>
            </c:dLbl>
            <c:dLbl>
              <c:idx val="5"/>
              <c:layout>
                <c:manualLayout>
                  <c:x val="-2.9129025954544772E-3"/>
                  <c:y val="-9.3968480864276074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</c:v>
                </c:pt>
                <c:pt idx="1">
                  <c:v>99</c:v>
                </c:pt>
                <c:pt idx="2">
                  <c:v>46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</c:v>
                </c:pt>
                <c:pt idx="1">
                  <c:v>52</c:v>
                </c:pt>
                <c:pt idx="2">
                  <c:v>22</c:v>
                </c:pt>
                <c:pt idx="3">
                  <c:v>3</c:v>
                </c:pt>
                <c:pt idx="5">
                  <c:v>9</c:v>
                </c:pt>
              </c:numCache>
            </c:numRef>
          </c:val>
        </c:ser>
        <c:marker val="1"/>
        <c:axId val="70173824"/>
        <c:axId val="70175360"/>
      </c:lineChart>
      <c:catAx>
        <c:axId val="70173824"/>
        <c:scaling>
          <c:orientation val="minMax"/>
        </c:scaling>
        <c:axPos val="b"/>
        <c:tickLblPos val="nextTo"/>
        <c:crossAx val="70175360"/>
        <c:crosses val="autoZero"/>
        <c:auto val="1"/>
        <c:lblAlgn val="ctr"/>
        <c:lblOffset val="100"/>
      </c:catAx>
      <c:valAx>
        <c:axId val="701753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01738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>
        <c:manualLayout>
          <c:layoutTarget val="inner"/>
          <c:xMode val="edge"/>
          <c:yMode val="edge"/>
          <c:x val="0.45383047666054138"/>
          <c:y val="0.11653117711062309"/>
          <c:w val="0.51776984113150115"/>
          <c:h val="0.7603465561482467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богатыми и бедными</c:v>
                </c:pt>
                <c:pt idx="1">
                  <c:v>законопослушными и преступностью</c:v>
                </c:pt>
                <c:pt idx="2">
                  <c:v>родителями и детьми</c:v>
                </c:pt>
                <c:pt idx="3">
                  <c:v>местными и приезжими</c:v>
                </c:pt>
                <c:pt idx="4">
                  <c:v>больными и здоровыми</c:v>
                </c:pt>
                <c:pt idx="5">
                  <c:v>чиновниками и гражданами</c:v>
                </c:pt>
                <c:pt idx="6">
                  <c:v>старшими и младшими</c:v>
                </c:pt>
                <c:pt idx="7">
                  <c:v>различными нациями</c:v>
                </c:pt>
                <c:pt idx="8">
                  <c:v>мужчина и женщинами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115</c:v>
                </c:pt>
                <c:pt idx="1">
                  <c:v>51</c:v>
                </c:pt>
                <c:pt idx="2">
                  <c:v>29</c:v>
                </c:pt>
                <c:pt idx="3">
                  <c:v>20</c:v>
                </c:pt>
                <c:pt idx="4">
                  <c:v>8</c:v>
                </c:pt>
                <c:pt idx="5">
                  <c:v>109</c:v>
                </c:pt>
                <c:pt idx="6">
                  <c:v>33</c:v>
                </c:pt>
                <c:pt idx="7">
                  <c:v>28</c:v>
                </c:pt>
                <c:pt idx="8">
                  <c:v>9</c:v>
                </c:pt>
              </c:numCache>
            </c:numRef>
          </c:val>
        </c:ser>
        <c:axId val="70220416"/>
        <c:axId val="70222208"/>
      </c:barChart>
      <c:catAx>
        <c:axId val="70220416"/>
        <c:scaling>
          <c:orientation val="minMax"/>
        </c:scaling>
        <c:axPos val="l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70222208"/>
        <c:crosses val="autoZero"/>
        <c:auto val="1"/>
        <c:lblAlgn val="ctr"/>
        <c:lblOffset val="100"/>
      </c:catAx>
      <c:valAx>
        <c:axId val="70222208"/>
        <c:scaling>
          <c:orientation val="minMax"/>
        </c:scaling>
        <c:axPos val="b"/>
        <c:majorGridlines/>
        <c:numFmt formatCode="General" sourceLinked="1"/>
        <c:tickLblPos val="nextTo"/>
        <c:crossAx val="70220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различными преступными группировками</c:v>
                </c:pt>
                <c:pt idx="1">
                  <c:v>говорящими на разных языках</c:v>
                </c:pt>
                <c:pt idx="2">
                  <c:v>различными политическими партиями</c:v>
                </c:pt>
                <c:pt idx="3">
                  <c:v>политической элитой и народом</c:v>
                </c:pt>
                <c:pt idx="4">
                  <c:v>представителями разных рас</c:v>
                </c:pt>
                <c:pt idx="5">
                  <c:v>представителей разных вероисповеданий</c:v>
                </c:pt>
                <c:pt idx="6">
                  <c:v>различными молодёжными группировками</c:v>
                </c:pt>
                <c:pt idx="7">
                  <c:v>образованными и необразованными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</c:v>
                </c:pt>
                <c:pt idx="1">
                  <c:v>8</c:v>
                </c:pt>
                <c:pt idx="2">
                  <c:v>47</c:v>
                </c:pt>
                <c:pt idx="3">
                  <c:v>30</c:v>
                </c:pt>
                <c:pt idx="4">
                  <c:v>13</c:v>
                </c:pt>
                <c:pt idx="5">
                  <c:v>18</c:v>
                </c:pt>
                <c:pt idx="6">
                  <c:v>29</c:v>
                </c:pt>
                <c:pt idx="7">
                  <c:v>9</c:v>
                </c:pt>
              </c:numCache>
            </c:numRef>
          </c:val>
        </c:ser>
        <c:axId val="70021504"/>
        <c:axId val="70023040"/>
      </c:barChart>
      <c:catAx>
        <c:axId val="7002150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0023040"/>
        <c:crosses val="autoZero"/>
        <c:auto val="1"/>
        <c:lblAlgn val="ctr"/>
        <c:lblOffset val="100"/>
      </c:catAx>
      <c:valAx>
        <c:axId val="70023040"/>
        <c:scaling>
          <c:orientation val="minMax"/>
        </c:scaling>
        <c:axPos val="b"/>
        <c:majorGridlines/>
        <c:numFmt formatCode="General" sourceLinked="1"/>
        <c:tickLblPos val="nextTo"/>
        <c:crossAx val="70021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049132069101493E-4"/>
          <c:y val="0"/>
          <c:w val="0.56211501573063327"/>
          <c:h val="0.8564816897887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скорее всего нет</c:v>
                </c:pt>
                <c:pt idx="1">
                  <c:v>может, но мало вероятно</c:v>
                </c:pt>
                <c:pt idx="2">
                  <c:v>это исключено</c:v>
                </c:pt>
                <c:pt idx="3">
                  <c:v>да, вероятность большая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125</c:v>
                </c:pt>
                <c:pt idx="1">
                  <c:v>107</c:v>
                </c:pt>
                <c:pt idx="2">
                  <c:v>41</c:v>
                </c:pt>
                <c:pt idx="3">
                  <c:v>4</c:v>
                </c:pt>
                <c:pt idx="4">
                  <c:v>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41617671033711"/>
          <c:y val="5.6440236637087061E-2"/>
          <c:w val="0.37077328116382452"/>
          <c:h val="0.352727784026996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заметки в газете</c:v>
                </c:pt>
                <c:pt idx="1">
                  <c:v>интернет</c:v>
                </c:pt>
                <c:pt idx="2">
                  <c:v>стенды</c:v>
                </c:pt>
                <c:pt idx="3">
                  <c:v>слышал, присутсвовал на мероприятиях</c:v>
                </c:pt>
                <c:pt idx="4">
                  <c:v>нет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47</c:v>
                </c:pt>
                <c:pt idx="2">
                  <c:v>74</c:v>
                </c:pt>
                <c:pt idx="3">
                  <c:v>27</c:v>
                </c:pt>
                <c:pt idx="4">
                  <c:v>33</c:v>
                </c:pt>
                <c:pt idx="5">
                  <c:v>22</c:v>
                </c:pt>
              </c:numCache>
            </c:numRef>
          </c:val>
        </c:ser>
        <c:axId val="70906624"/>
        <c:axId val="70908160"/>
      </c:barChart>
      <c:catAx>
        <c:axId val="7090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0908160"/>
        <c:crosses val="autoZero"/>
        <c:auto val="1"/>
        <c:lblAlgn val="ctr"/>
        <c:lblOffset val="100"/>
      </c:catAx>
      <c:valAx>
        <c:axId val="70908160"/>
        <c:scaling>
          <c:orientation val="minMax"/>
        </c:scaling>
        <c:axPos val="l"/>
        <c:majorGridlines/>
        <c:numFmt formatCode="General" sourceLinked="1"/>
        <c:tickLblPos val="nextTo"/>
        <c:crossAx val="709066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село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заметки в газете</c:v>
                </c:pt>
                <c:pt idx="1">
                  <c:v>интернет</c:v>
                </c:pt>
                <c:pt idx="2">
                  <c:v>стенды</c:v>
                </c:pt>
                <c:pt idx="3">
                  <c:v>слышал, присутсвовал на мероприятиях</c:v>
                </c:pt>
                <c:pt idx="4">
                  <c:v>нет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47</c:v>
                </c:pt>
                <c:pt idx="2">
                  <c:v>53</c:v>
                </c:pt>
                <c:pt idx="3">
                  <c:v>30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</c:ser>
        <c:axId val="70781184"/>
        <c:axId val="70782976"/>
      </c:barChart>
      <c:catAx>
        <c:axId val="70781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0782976"/>
        <c:crosses val="autoZero"/>
        <c:auto val="1"/>
        <c:lblAlgn val="ctr"/>
        <c:lblOffset val="100"/>
      </c:catAx>
      <c:valAx>
        <c:axId val="70782976"/>
        <c:scaling>
          <c:orientation val="minMax"/>
        </c:scaling>
        <c:axPos val="l"/>
        <c:majorGridlines/>
        <c:numFmt formatCode="General" sourceLinked="1"/>
        <c:tickLblPos val="nextTo"/>
        <c:crossAx val="7078118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ТВ, радио</c:v>
                </c:pt>
                <c:pt idx="1">
                  <c:v>Интернет</c:v>
                </c:pt>
                <c:pt idx="2">
                  <c:v>газеты</c:v>
                </c:pt>
                <c:pt idx="3">
                  <c:v>стенды</c:v>
                </c:pt>
                <c:pt idx="4">
                  <c:v>не интересуюсь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</c:v>
                </c:pt>
                <c:pt idx="1">
                  <c:v>59</c:v>
                </c:pt>
                <c:pt idx="2">
                  <c:v>59</c:v>
                </c:pt>
                <c:pt idx="3">
                  <c:v>44</c:v>
                </c:pt>
                <c:pt idx="4">
                  <c:v>11</c:v>
                </c:pt>
                <c:pt idx="5">
                  <c:v>16</c:v>
                </c:pt>
              </c:numCache>
            </c:numRef>
          </c:val>
        </c:ser>
        <c:shape val="cylinder"/>
        <c:axId val="70833280"/>
        <c:axId val="70834816"/>
        <c:axId val="0"/>
      </c:bar3DChart>
      <c:catAx>
        <c:axId val="7083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0834816"/>
        <c:crosses val="autoZero"/>
        <c:auto val="1"/>
        <c:lblAlgn val="ctr"/>
        <c:lblOffset val="100"/>
      </c:catAx>
      <c:valAx>
        <c:axId val="70834816"/>
        <c:scaling>
          <c:orientation val="minMax"/>
        </c:scaling>
        <c:axPos val="l"/>
        <c:majorGridlines/>
        <c:numFmt formatCode="General" sourceLinked="1"/>
        <c:tickLblPos val="nextTo"/>
        <c:crossAx val="7083328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женщины 16-35 (город)</c:v>
                </c:pt>
                <c:pt idx="1">
                  <c:v>женщины 16-35 (село)</c:v>
                </c:pt>
                <c:pt idx="2">
                  <c:v>мужчины 16-35 (город)</c:v>
                </c:pt>
                <c:pt idx="3">
                  <c:v>мужчины 16-35 (село)</c:v>
                </c:pt>
                <c:pt idx="4">
                  <c:v>женщины 35 и страше (город)</c:v>
                </c:pt>
                <c:pt idx="5">
                  <c:v>женщины 35 и страше (село)</c:v>
                </c:pt>
                <c:pt idx="6">
                  <c:v>мужчины 35 и страше (город)</c:v>
                </c:pt>
                <c:pt idx="7">
                  <c:v>мужчины 35 и страше (село)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женщины 16-35 (город)</c:v>
                </c:pt>
                <c:pt idx="1">
                  <c:v>женщины 16-35 (село)</c:v>
                </c:pt>
                <c:pt idx="2">
                  <c:v>мужчины 16-35 (город)</c:v>
                </c:pt>
                <c:pt idx="3">
                  <c:v>мужчины 16-35 (село)</c:v>
                </c:pt>
                <c:pt idx="4">
                  <c:v>женщины 35 и страше (город)</c:v>
                </c:pt>
                <c:pt idx="5">
                  <c:v>женщины 35 и страше (село)</c:v>
                </c:pt>
                <c:pt idx="6">
                  <c:v>мужчины 35 и страше (город)</c:v>
                </c:pt>
                <c:pt idx="7">
                  <c:v>мужчины 35 и страше (село)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48</c:v>
                </c:pt>
                <c:pt idx="1">
                  <c:v>28</c:v>
                </c:pt>
                <c:pt idx="2">
                  <c:v>19</c:v>
                </c:pt>
                <c:pt idx="3">
                  <c:v>19</c:v>
                </c:pt>
                <c:pt idx="4">
                  <c:v>95</c:v>
                </c:pt>
                <c:pt idx="5">
                  <c:v>59</c:v>
                </c:pt>
                <c:pt idx="6">
                  <c:v>13</c:v>
                </c:pt>
                <c:pt idx="7">
                  <c:v>9</c:v>
                </c:pt>
              </c:numCache>
            </c:numRef>
          </c:val>
        </c:ser>
        <c:axId val="67254912"/>
        <c:axId val="67260800"/>
      </c:barChart>
      <c:catAx>
        <c:axId val="67254912"/>
        <c:scaling>
          <c:orientation val="minMax"/>
        </c:scaling>
        <c:axPos val="l"/>
        <c:tickLblPos val="nextTo"/>
        <c:crossAx val="67260800"/>
        <c:crosses val="autoZero"/>
        <c:auto val="1"/>
        <c:lblAlgn val="ctr"/>
        <c:lblOffset val="100"/>
      </c:catAx>
      <c:valAx>
        <c:axId val="67260800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67254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село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ТВ, радио</c:v>
                </c:pt>
                <c:pt idx="1">
                  <c:v>интернет</c:v>
                </c:pt>
                <c:pt idx="2">
                  <c:v>газеты</c:v>
                </c:pt>
                <c:pt idx="3">
                  <c:v>стенды</c:v>
                </c:pt>
                <c:pt idx="4">
                  <c:v>не интересуюсь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</c:v>
                </c:pt>
                <c:pt idx="1">
                  <c:v>32</c:v>
                </c:pt>
                <c:pt idx="2">
                  <c:v>39</c:v>
                </c:pt>
                <c:pt idx="3">
                  <c:v>27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hape val="cylinder"/>
        <c:axId val="71146496"/>
        <c:axId val="71148288"/>
        <c:axId val="0"/>
      </c:bar3DChart>
      <c:catAx>
        <c:axId val="71146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1148288"/>
        <c:crosses val="autoZero"/>
        <c:auto val="1"/>
        <c:lblAlgn val="ctr"/>
        <c:lblOffset val="100"/>
      </c:catAx>
      <c:valAx>
        <c:axId val="71148288"/>
        <c:scaling>
          <c:orientation val="minMax"/>
        </c:scaling>
        <c:axPos val="l"/>
        <c:majorGridlines/>
        <c:numFmt formatCode="General" sourceLinked="1"/>
        <c:tickLblPos val="nextTo"/>
        <c:crossAx val="711464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9163097137844487E-2"/>
          <c:w val="0.64256085061986701"/>
          <c:h val="0.948612969754658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достаточно</c:v>
                </c:pt>
                <c:pt idx="1">
                  <c:v>что то предпринимается</c:v>
                </c:pt>
                <c:pt idx="2">
                  <c:v>нет работы в этом направлении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39</c:v>
                </c:pt>
                <c:pt idx="2">
                  <c:v>32</c:v>
                </c:pt>
                <c:pt idx="3">
                  <c:v>71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75"/>
      <c:perspective val="30"/>
    </c:view3D>
    <c:plotArea>
      <c:layout>
        <c:manualLayout>
          <c:layoutTarget val="inner"/>
          <c:xMode val="edge"/>
          <c:yMode val="edge"/>
          <c:x val="1.8330894873241658E-3"/>
          <c:y val="5.1313226654081716E-2"/>
          <c:w val="0.65665899342364853"/>
          <c:h val="0.948686773345918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село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достаточно</c:v>
                </c:pt>
                <c:pt idx="1">
                  <c:v>что то предпринимается</c:v>
                </c:pt>
                <c:pt idx="2">
                  <c:v>нет работы в этом направлении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25</c:v>
                </c:pt>
                <c:pt idx="2">
                  <c:v>19</c:v>
                </c:pt>
                <c:pt idx="3">
                  <c:v>71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541666666666652"/>
          <c:y val="0.13367130674356634"/>
          <c:w val="0.36458332293034701"/>
          <c:h val="0.82971982071284744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7. резкие отрицательные высказывания на религиозные темы</c:v>
                </c:pt>
                <c:pt idx="1">
                  <c:v>6. осквернение, разрушение памятников, храмов, могил</c:v>
                </c:pt>
                <c:pt idx="2">
                  <c:v>5 проявление агрессии, нетерпимого поведения среди молодёжи</c:v>
                </c:pt>
                <c:pt idx="3">
                  <c:v>4. унижение, оскорбление из-за национальной принадлежности</c:v>
                </c:pt>
                <c:pt idx="4">
                  <c:v>3. распространение информации экстремистского характера в Интернете</c:v>
                </c:pt>
                <c:pt idx="5">
                  <c:v>2. затрудняюсь ответить</c:v>
                </c:pt>
                <c:pt idx="6">
                  <c:v>1. агрессивное поведение из-за низкого уровня жизни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6</c:v>
                </c:pt>
                <c:pt idx="2">
                  <c:v>49</c:v>
                </c:pt>
                <c:pt idx="3">
                  <c:v>20</c:v>
                </c:pt>
                <c:pt idx="4">
                  <c:v>27</c:v>
                </c:pt>
                <c:pt idx="5">
                  <c:v>142</c:v>
                </c:pt>
                <c:pt idx="6">
                  <c:v>45</c:v>
                </c:pt>
              </c:numCache>
            </c:numRef>
          </c:val>
        </c:ser>
        <c:shape val="cylinder"/>
        <c:axId val="67299200"/>
        <c:axId val="67300736"/>
        <c:axId val="0"/>
      </c:bar3DChart>
      <c:catAx>
        <c:axId val="6729920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67300736"/>
        <c:crosses val="autoZero"/>
        <c:auto val="1"/>
        <c:lblAlgn val="ctr"/>
        <c:lblOffset val="100"/>
      </c:catAx>
      <c:valAx>
        <c:axId val="67300736"/>
        <c:scaling>
          <c:orientation val="minMax"/>
        </c:scaling>
        <c:axPos val="b"/>
        <c:majorGridlines/>
        <c:numFmt formatCode="General" sourceLinked="1"/>
        <c:tickLblPos val="nextTo"/>
        <c:crossAx val="67299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мне всё равно</c:v>
                </c:pt>
                <c:pt idx="1">
                  <c:v>затрудняюсь ответить</c:v>
                </c:pt>
                <c:pt idx="2">
                  <c:v>осуждаю, но активно не проиводействую</c:v>
                </c:pt>
                <c:pt idx="3">
                  <c:v>категорически против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30</c:v>
                </c:pt>
                <c:pt idx="2">
                  <c:v>31</c:v>
                </c:pt>
                <c:pt idx="3">
                  <c:v>204</c:v>
                </c:pt>
              </c:numCache>
            </c:numRef>
          </c:val>
        </c:ser>
        <c:axId val="69595136"/>
        <c:axId val="69596672"/>
      </c:barChart>
      <c:catAx>
        <c:axId val="69595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9596672"/>
        <c:crosses val="autoZero"/>
        <c:auto val="1"/>
        <c:lblAlgn val="ctr"/>
        <c:lblOffset val="100"/>
      </c:catAx>
      <c:valAx>
        <c:axId val="695966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9595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(город)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(село)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женщины (город)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78</c:v>
                </c:pt>
                <c:pt idx="1">
                  <c:v>26</c:v>
                </c:pt>
                <c:pt idx="2">
                  <c:v>3</c:v>
                </c:pt>
                <c:pt idx="3">
                  <c:v>22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женщины (село)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51</c:v>
                </c:pt>
                <c:pt idx="1">
                  <c:v>13</c:v>
                </c:pt>
                <c:pt idx="3">
                  <c:v>10</c:v>
                </c:pt>
                <c:pt idx="4">
                  <c:v>5</c:v>
                </c:pt>
                <c:pt idx="5">
                  <c:v>9</c:v>
                </c:pt>
              </c:numCache>
            </c:numRef>
          </c:val>
        </c:ser>
        <c:shape val="box"/>
        <c:axId val="67348352"/>
        <c:axId val="67349888"/>
        <c:axId val="0"/>
      </c:bar3DChart>
      <c:catAx>
        <c:axId val="67348352"/>
        <c:scaling>
          <c:orientation val="minMax"/>
        </c:scaling>
        <c:axPos val="l"/>
        <c:tickLblPos val="nextTo"/>
        <c:crossAx val="67349888"/>
        <c:crosses val="autoZero"/>
        <c:auto val="1"/>
        <c:lblAlgn val="ctr"/>
        <c:lblOffset val="100"/>
      </c:catAx>
      <c:valAx>
        <c:axId val="67349888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67348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(город)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29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(село)</c:v>
                </c:pt>
              </c:strCache>
            </c:strRef>
          </c:tx>
          <c:dLbls>
            <c:dLbl>
              <c:idx val="2"/>
              <c:layout>
                <c:manualLayout>
                  <c:x val="-1.4806538007566979E-3"/>
                  <c:y val="-3.189781447226454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женщины (город)</c:v>
                </c:pt>
              </c:strCache>
            </c:strRef>
          </c:tx>
          <c:dLbls>
            <c:dLbl>
              <c:idx val="0"/>
              <c:layout>
                <c:manualLayout>
                  <c:x val="4.4419614022701281E-3"/>
                  <c:y val="-1.9138688683358683E-2"/>
                </c:manualLayout>
              </c:layout>
              <c:showVal val="1"/>
            </c:dLbl>
            <c:dLbl>
              <c:idx val="2"/>
              <c:layout>
                <c:manualLayout>
                  <c:x val="-1.4806538007566979E-3"/>
                  <c:y val="-9.5693443416793547E-2"/>
                </c:manualLayout>
              </c:layout>
              <c:showVal val="1"/>
            </c:dLbl>
            <c:dLbl>
              <c:idx val="3"/>
              <c:layout>
                <c:manualLayout>
                  <c:x val="-1.1845230406053569E-2"/>
                  <c:y val="-2.8708033025038025E-2"/>
                </c:manualLayout>
              </c:layout>
              <c:showVal val="1"/>
            </c:dLbl>
            <c:dLbl>
              <c:idx val="4"/>
              <c:layout>
                <c:manualLayout>
                  <c:x val="-4.4419614022700961E-3"/>
                  <c:y val="-4.146715881394383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129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женщины (село)</c:v>
                </c:pt>
              </c:strCache>
            </c:strRef>
          </c:tx>
          <c:dLbls>
            <c:dLbl>
              <c:idx val="0"/>
              <c:layout>
                <c:manualLayout>
                  <c:x val="-2.9614241884268399E-3"/>
                  <c:y val="-6.6985410391755401E-2"/>
                </c:manualLayout>
              </c:layout>
              <c:showVal val="1"/>
            </c:dLbl>
            <c:dLbl>
              <c:idx val="2"/>
              <c:layout>
                <c:manualLayout>
                  <c:x val="-1.4806538007566979E-3"/>
                  <c:y val="-5.1036503155623227E-2"/>
                </c:manualLayout>
              </c:layout>
              <c:showVal val="1"/>
            </c:dLbl>
            <c:dLbl>
              <c:idx val="3"/>
              <c:layout>
                <c:manualLayout>
                  <c:x val="-4.4419614022700961E-3"/>
                  <c:y val="-5.7416066050076146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</c:v>
                </c:pt>
                <c:pt idx="1">
                  <c:v>83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hape val="cylinder"/>
        <c:axId val="69721472"/>
        <c:axId val="69604480"/>
        <c:axId val="0"/>
      </c:bar3DChart>
      <c:catAx>
        <c:axId val="69721472"/>
        <c:scaling>
          <c:orientation val="minMax"/>
        </c:scaling>
        <c:axPos val="b"/>
        <c:tickLblPos val="nextTo"/>
        <c:crossAx val="69604480"/>
        <c:crosses val="autoZero"/>
        <c:auto val="1"/>
        <c:lblAlgn val="ctr"/>
        <c:lblOffset val="100"/>
      </c:catAx>
      <c:valAx>
        <c:axId val="69604480"/>
        <c:scaling>
          <c:orientation val="minMax"/>
        </c:scaling>
        <c:axPos val="l"/>
        <c:majorGridlines/>
        <c:numFmt formatCode="General" sourceLinked="1"/>
        <c:tickLblPos val="nextTo"/>
        <c:crossAx val="6972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82169010918753"/>
          <c:y val="0.15563722289087645"/>
          <c:w val="0.24329438708627418"/>
          <c:h val="0.4558715085707168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(город)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10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(село) 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женщины (город)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52</c:v>
                </c:pt>
                <c:pt idx="1">
                  <c:v>29</c:v>
                </c:pt>
                <c:pt idx="2">
                  <c:v>30</c:v>
                </c:pt>
                <c:pt idx="3">
                  <c:v>22</c:v>
                </c:pt>
                <c:pt idx="4">
                  <c:v>11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женщины (село)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25</c:v>
                </c:pt>
                <c:pt idx="1">
                  <c:v>19</c:v>
                </c:pt>
                <c:pt idx="2">
                  <c:v>10</c:v>
                </c:pt>
                <c:pt idx="3">
                  <c:v>25</c:v>
                </c:pt>
                <c:pt idx="4">
                  <c:v>10</c:v>
                </c:pt>
                <c:pt idx="6">
                  <c:v>2</c:v>
                </c:pt>
              </c:numCache>
            </c:numRef>
          </c:val>
        </c:ser>
        <c:shape val="cone"/>
        <c:axId val="69886720"/>
        <c:axId val="69888256"/>
        <c:axId val="0"/>
      </c:bar3DChart>
      <c:catAx>
        <c:axId val="69886720"/>
        <c:scaling>
          <c:orientation val="minMax"/>
        </c:scaling>
        <c:axPos val="l"/>
        <c:tickLblPos val="nextTo"/>
        <c:crossAx val="69888256"/>
        <c:crosses val="autoZero"/>
        <c:auto val="1"/>
        <c:lblAlgn val="ctr"/>
        <c:lblOffset val="100"/>
      </c:catAx>
      <c:valAx>
        <c:axId val="69888256"/>
        <c:scaling>
          <c:orientation val="minMax"/>
        </c:scaling>
        <c:axPos val="b"/>
        <c:majorGridlines/>
        <c:numFmt formatCode="General" sourceLinked="1"/>
        <c:tickLblPos val="nextTo"/>
        <c:crossAx val="69886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5671650213144186E-2"/>
          <c:y val="1.8503784707587324E-2"/>
          <c:w val="0.57743422982451809"/>
          <c:h val="0.953215509891433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explosion val="34"/>
          </c:dPt>
          <c:dPt>
            <c:idx val="3"/>
            <c:explosion val="42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бывает, но очень редко</c:v>
                </c:pt>
                <c:pt idx="1">
                  <c:v>иногда бывают такие факты</c:v>
                </c:pt>
                <c:pt idx="2">
                  <c:v>такого никогда не было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240</c:v>
                </c:pt>
                <c:pt idx="3">
                  <c:v>18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734168779610165"/>
          <c:y val="9.2632666847578191E-2"/>
          <c:w val="0.3837743893993586"/>
          <c:h val="0.638750093823796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2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(город)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 этим вопросам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14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(село)</c:v>
                </c:pt>
              </c:strCache>
            </c:strRef>
          </c:tx>
          <c:dLbls>
            <c:dLbl>
              <c:idx val="0"/>
              <c:layout>
                <c:manualLayout>
                  <c:x val="1.4817545841053241E-3"/>
                  <c:y val="-1.247554621035637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4.054552518365814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5.9258844499192796E-2"/>
                </c:manualLayout>
              </c:layout>
              <c:showVal val="1"/>
            </c:dLbl>
            <c:dLbl>
              <c:idx val="4"/>
              <c:layout>
                <c:manualLayout>
                  <c:x val="-4.4452637523159817E-3"/>
                  <c:y val="8.7328823472494668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 этим вопросам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женщины (город)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 этим вопросам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29</c:v>
                </c:pt>
                <c:pt idx="1">
                  <c:v>20</c:v>
                </c:pt>
                <c:pt idx="2">
                  <c:v>49</c:v>
                </c:pt>
                <c:pt idx="3">
                  <c:v>24</c:v>
                </c:pt>
                <c:pt idx="4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женщины (село)</c:v>
                </c:pt>
              </c:strCache>
            </c:strRef>
          </c:tx>
          <c:dLbls>
            <c:dLbl>
              <c:idx val="4"/>
              <c:layout>
                <c:manualLayout>
                  <c:x val="2.9635091682106507E-3"/>
                  <c:y val="-3.7426638631069188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 этим вопросам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29</c:v>
                </c:pt>
                <c:pt idx="1">
                  <c:v>13</c:v>
                </c:pt>
                <c:pt idx="2">
                  <c:v>29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</c:ser>
        <c:shape val="cylinder"/>
        <c:axId val="69776128"/>
        <c:axId val="69777664"/>
        <c:axId val="0"/>
      </c:bar3DChart>
      <c:catAx>
        <c:axId val="69776128"/>
        <c:scaling>
          <c:orientation val="minMax"/>
        </c:scaling>
        <c:axPos val="b"/>
        <c:tickLblPos val="nextTo"/>
        <c:crossAx val="69777664"/>
        <c:crosses val="autoZero"/>
        <c:auto val="1"/>
        <c:lblAlgn val="ctr"/>
        <c:lblOffset val="100"/>
      </c:catAx>
      <c:valAx>
        <c:axId val="6977766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977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49188651860092"/>
          <c:y val="0.10598344878125217"/>
          <c:w val="0.31661758597676826"/>
          <c:h val="0.753725350359016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26708" cy="15716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Консультативный Совет по реализации национальной политики и развитию государственно-конфессиональных отношений  </a:t>
            </a:r>
            <a:endParaRPr lang="ru-RU" sz="2800" dirty="0"/>
          </a:p>
        </p:txBody>
      </p:sp>
      <p:pic>
        <p:nvPicPr>
          <p:cNvPr id="8" name="Содержимое 7" descr="гер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85818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Количество верующих</a:t>
            </a:r>
            <a:br>
              <a:rPr lang="ru-RU" sz="4000" dirty="0" smtClean="0"/>
            </a:br>
            <a:r>
              <a:rPr lang="ru-RU" sz="2700" dirty="0" smtClean="0"/>
              <a:t>Можете ли Вы сказать о себе: «Я верующий человек?»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298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По данным опроса, к верующим себя относят более половины опрошенных (53%). Количество участников опроса, кто не верит сам, но понимает верующих, составило 15% и 15%, опрошенных, ответили, что колеблются между верой и неверием. Степень безразличия и отрицательное отношение к религии и к верующим – 6 %. </a:t>
            </a:r>
          </a:p>
          <a:p>
            <a:r>
              <a:rPr lang="ru-RU" sz="2000" dirty="0" smtClean="0"/>
              <a:t>Среди верующих преобладают женщины, их количество увеличивается с возрастом (чем старше возрастная группа, тем больше верующих).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29618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Отношение к представителям других </a:t>
            </a:r>
            <a:r>
              <a:rPr lang="ru-RU" sz="2800" dirty="0" err="1" smtClean="0"/>
              <a:t>конфессий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1" dirty="0" smtClean="0"/>
              <a:t>Как Вы относитесь к верующим людям - представителям других религий? </a:t>
            </a:r>
            <a:endParaRPr lang="ru-RU" sz="27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398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44" y="5103674"/>
            <a:ext cx="9001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Доминирующей характеристикой межконфессиональных отношений в ЛМР является толерантность. Опрос фиксирует полное отсутствие респондентов, отмечающих свое нетерпимое отношение к вероисповеданию окружающих их людей. 84% опрошенных  относятся спокойно и считают, что религия – личный выбор каждого.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Как Вы относитесь к верующим, которые тщательно соблюдают все предписания своей религии?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4450" cy="340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4786322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Почти половина участников опроса (46%) выражают свое доброжелательное отношение (уважение, интерес) к верующим, которые соблюдают предписания своей веры. Безразличное отношение высказали 22%. 19% - не смогли высказать свое мнение по данному поводу. Еще 15% оставили допуск в отношении к верующим в зависимости от вероисповедания. Показатели раздражительного и нетерпимого отношения не превышают пределы </a:t>
            </a:r>
            <a:r>
              <a:rPr lang="ru-RU" dirty="0" err="1" smtClean="0"/>
              <a:t>статпогрешности</a:t>
            </a:r>
            <a:r>
              <a:rPr lang="ru-RU" dirty="0" smtClean="0"/>
              <a:t> (2%), т.е. незначимы.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Бывали ли случаи, когда к Вам относились грубо, оскорбительно из-за Вашей религиозной принадлежности? 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smtClean="0"/>
              <a:t>Как </a:t>
            </a:r>
            <a:r>
              <a:rPr lang="ru-RU" sz="2700" b="1" dirty="0" smtClean="0"/>
              <a:t>Вы считаете, в Вашем населенном пункте достаточно или недостаточно предпринимается мер по противодействию экстремизму?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7092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5042118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Оценку населением работы по противодействию экстремизму нельзя назвать высокой – не видят какой-либо работы в направлении борьбы с экстремизмом 17% опрошенных, безразличие к данной проблематике - «не интересуюсь этим вопросом» - 14%, затрудняются ответить – 33%. Возможной причиной низкого интереса к проблеме и невозможность их оценки является то, что жителям района просто не приходилось сталкиваться в своей повседневной жизни с экстремизмом, а информация о предпринимаемых мерах остается вне поля их внимания, как мало актуальная.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85795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Состояние межэтнических отношений в  </a:t>
            </a:r>
            <a:r>
              <a:rPr lang="ru-RU" sz="48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48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/>
              <a:t>Отношение жителей к представителям разных национальностей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447800"/>
          <a:ext cx="829154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относитесь к трудовым мигрантам, прибывшим на заработки в Ваш населенный пункт?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40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714884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 графику мы видим, что 31 % относятся к трудовым мигрантам, прибывшим в район на заработки, спокойно, с пониманием. Свое безразличие к трудовым мигрантам продемонстрировали 17 % участников опроса. Доброжелательный настрой и уважительное отношение к ситуации с трудовыми мигрантами зафиксировали 11 % опрошенных жителей. Раздражение и нетерпимое отношение в сумме – 9%.  Доля респондентов, кто воспринимает трудовых мигрантов крайне негативно, нетерпимо – 3%.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Бывали ли случаи, когда к Вам относились грубо, оскорбительно из-за Вашей национальности?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290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02" y="4214818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Результаты опроса свидетельствуют о сохранении толерантного настроя жителей во взаимоотношениях с представителями других национальностей. Преобладающее большинство опрошенных – 90 % отмечают, что в их жизни никогда не было фактов грубого, оскорбительного отношения из-за национальной принадлежности.  Доля респондентов кому приходилось сталкиваться с грубым отношением из-за своей национальности суммарно составила 5%. Можно сделать вывод, что часть респондентов изредка сталкивается с проявлениями этнической неприязни на уровне межличностных отношений, но в целом такого рода неприязнь не характерна для Лахденпохского района.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Охарактеризуйте, пожалуйста, Ваши отношения с представителями других национальностей, постоянно проживающих в Вашем районе (городе)?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7868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Результаты исследования свидетельствуют о стабильном и добром характере межэтнических отношений, об отсутствии межэтнической напряженности.  Абсолютное большинство 90 % респондентов оценили межэтнические отношения по месту их жительства как добрососедские/нейтральные и имеют позитивный опыт взаимодействия с представителями других национальностей. Межэтническая неприязнь в городе  районе не имеет широкого распространения. Возникающие ссоры и разногласия отметили 4% респондентов. Напряжение в отношениях чаще остальных отмечают жители города, представители мужской части населения до 35 лет.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068" y="500042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200" b="1" dirty="0" smtClean="0"/>
              <a:t>Состояние </a:t>
            </a:r>
            <a:r>
              <a:rPr lang="ru-RU" sz="3200" b="1" dirty="0" err="1" smtClean="0"/>
              <a:t>этноконфессиональных</a:t>
            </a:r>
            <a:r>
              <a:rPr lang="ru-RU" sz="3200" b="1" dirty="0" smtClean="0"/>
              <a:t> отношений и оценки работы по профилактике экстремизма и терроризма </a:t>
            </a:r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 err="1" smtClean="0"/>
              <a:t>Лахденпохском</a:t>
            </a:r>
            <a:r>
              <a:rPr lang="ru-RU" sz="3200" b="1" dirty="0" smtClean="0"/>
              <a:t> муниципальном районе</a:t>
            </a:r>
          </a:p>
          <a:p>
            <a:pPr algn="ctr"/>
            <a:r>
              <a:rPr lang="ru-RU" sz="3200" b="1" i="1" dirty="0" smtClean="0"/>
              <a:t>(данные опроса общественного мнения)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Ноябрь – декабрь 2015 год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7154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Между какими группами, на Ваш взгляд, в настоящее время в стране существуют наиболее острые противоречия?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505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Между какими группами, на Ваш взгляд, в настоящее время в стране существуют наиболее острые противоречия?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47800"/>
          <a:ext cx="850585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Анализ графика «Между какими группами, на Ваш взгляд, в настоящее время в стране существуют наиболее острые противоречия?» </a:t>
            </a:r>
          </a:p>
          <a:p>
            <a:pPr algn="just"/>
            <a:r>
              <a:rPr lang="ru-RU" dirty="0" smtClean="0"/>
              <a:t>Данный вопрос задается с целью оценить рейтинг противоречий и напряжения между различными  группами (социальными, профессиональными, статусными и пр.).  </a:t>
            </a:r>
          </a:p>
          <a:p>
            <a:pPr algn="just"/>
            <a:r>
              <a:rPr lang="ru-RU" dirty="0" smtClean="0"/>
              <a:t>	Опрос выявил, что самые острые противоречия возникают по причине экономического неравенства (между «богатыми и бедными»), так считают 38% опрошенных.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Второе место </a:t>
            </a:r>
            <a:r>
              <a:rPr lang="ru-RU" dirty="0" smtClean="0"/>
              <a:t>занимает позиция «между чиновниками и гражданами» (23%).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третьем месте </a:t>
            </a:r>
            <a:r>
              <a:rPr lang="ru-RU" dirty="0" smtClean="0"/>
              <a:t>уровень напряженности между законопослушными гражданами и преступностью (17%).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четвертом месте </a:t>
            </a:r>
            <a:r>
              <a:rPr lang="ru-RU" dirty="0" smtClean="0"/>
              <a:t>– борьба и противоречия «между различными политическими партиями» (16%).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 остроте своих противоречий взаимоотношения между различными нациями и народностями, носителями различных языковых групп, представителями разных рас, </a:t>
            </a:r>
            <a:r>
              <a:rPr lang="ru-RU" dirty="0" err="1" smtClean="0"/>
              <a:t>конфессий</a:t>
            </a:r>
            <a:r>
              <a:rPr lang="ru-RU" dirty="0" smtClean="0"/>
              <a:t> занимают 10 – 17 места, т.е. не относятся к особо актуальным.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3581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/>
              <a:t>Оценка населением работы по противодействию терроризму в </a:t>
            </a:r>
            <a:r>
              <a:rPr lang="ru-RU" sz="4800" b="1" dirty="0" err="1" smtClean="0"/>
              <a:t>Лахденпохском</a:t>
            </a:r>
            <a:r>
              <a:rPr lang="ru-RU" sz="4800" b="1" dirty="0" smtClean="0"/>
              <a:t> муниципальном районе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оцениваете в настоящее время вероятность проведения терактов там, где Вы живете?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47800"/>
          <a:ext cx="8648730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429132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Подавляющее большинство - 90% считают возможность проведения терактов в месте своего проживания маловероятной или совсем ее исключают и только 1% респондентов оценивают вероятность проведения терактов в </a:t>
            </a:r>
            <a:r>
              <a:rPr lang="ru-RU" dirty="0" err="1" smtClean="0"/>
              <a:t>Лахденпохском</a:t>
            </a:r>
            <a:r>
              <a:rPr lang="ru-RU" dirty="0" smtClean="0"/>
              <a:t> районе, как высокую. Эти данные показывают, что опрошенное население, в аспекте возможных потенциальных террористических угроз, чувствует себя </a:t>
            </a:r>
            <a:r>
              <a:rPr lang="ru-RU" dirty="0" err="1" smtClean="0"/>
              <a:t>защищенно</a:t>
            </a:r>
            <a:r>
              <a:rPr lang="ru-RU" dirty="0" smtClean="0"/>
              <a:t> и достаточно спокойно.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74320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Попадалась ли Вам информация по профилактике терактов? Если да, то в каких именно источниках?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357158" y="1524000"/>
          <a:ext cx="4357718" cy="4619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86314" y="1524000"/>
          <a:ext cx="4148136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474345"/>
            <a:ext cx="735811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dirty="0" smtClean="0"/>
              <a:t>Большинство опрошенных информированы о профилактике терактов, через различные каналы коммуникаций. Самым популярным каналом получения информации по данному вопросу – памятки на стендах, на втором месте – информация из газет, на третьем – публикации на сайте Интернета. </a:t>
            </a:r>
          </a:p>
          <a:p>
            <a:pPr algn="just"/>
            <a:r>
              <a:rPr lang="ru-RU" sz="2400" dirty="0" smtClean="0"/>
              <a:t>Достаточно высокий процент респондентов (25%) сообщили, что не встречали подобной информации или затрудняются ответить. Для понимания и устранения причин таких ответов, в рамках опроса респондентам задавался вопрос о том, где бы им хотелось, было удобнее получать информацию по профилактике терактов.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/>
              <a:t>Где бы Вам было удобнее получать информацию по профилактике терактов? </a:t>
            </a: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42910" y="1524000"/>
          <a:ext cx="444979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000628" y="1524000"/>
          <a:ext cx="4143372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357167"/>
            <a:ext cx="750099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Больше половины опрошенных (50%) сообщили, что наиболее удобным источником для получения информации по профилактике терактов для них являются телевиденье и радио, на втором месте (32%) статьи и заметки в газетах, третье место у публикаций на сайтах Интернета (30%), замыкают список источников «памятки на стендах» - 23%. </a:t>
            </a:r>
          </a:p>
          <a:p>
            <a:pPr algn="just"/>
            <a:r>
              <a:rPr lang="ru-RU" sz="2800" dirty="0" smtClean="0"/>
              <a:t>6% респондентов, ответили, что им не интересна подобная информация. Затрудняются с ответом – 7%.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320"/>
            <a:ext cx="87868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считаете, там, где Вы живете, достаточно предпринимается мер для предотвращения терактов? </a:t>
            </a: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1285860"/>
          <a:ext cx="4729163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929190" y="1357274"/>
          <a:ext cx="40052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71530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На основании Порядка проведения мониторинга </a:t>
            </a:r>
            <a:r>
              <a:rPr lang="ru-RU" dirty="0" err="1" smtClean="0"/>
              <a:t>этноконфессиональных</a:t>
            </a:r>
            <a:r>
              <a:rPr lang="ru-RU" dirty="0" smtClean="0"/>
              <a:t> отношений и оперативного регулирования на проявления религиозного и национального экстремизма на территории  Лахденпохского муниципального района, утверждённого Постановлением Администрации                                                                        Лахденпохского      муниципального     района  от 06 августа 2015 года № 919  в ноябре – декабре 2015 года среди населения района был проведен опрос общественного мнения на тему:  «</a:t>
            </a:r>
            <a:r>
              <a:rPr lang="ru-RU" b="1" dirty="0" smtClean="0"/>
              <a:t>Состояние </a:t>
            </a:r>
            <a:r>
              <a:rPr lang="ru-RU" b="1" dirty="0" err="1" smtClean="0"/>
              <a:t>этноконфессиональных</a:t>
            </a:r>
            <a:r>
              <a:rPr lang="ru-RU" b="1" dirty="0" smtClean="0"/>
              <a:t> отношений и оценки работы по профилактике экстремизма и терроризма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районе»</a:t>
            </a:r>
            <a:r>
              <a:rPr lang="ru-RU" dirty="0" smtClean="0"/>
              <a:t>, направленный на получение социологических показателей по следующим блокам вопросов: </a:t>
            </a:r>
          </a:p>
          <a:p>
            <a:pPr algn="just"/>
            <a:r>
              <a:rPr lang="ru-RU" b="1" dirty="0" smtClean="0"/>
              <a:t>1) Степень распространенности экстремизма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районе, отношение и оценки жителей;</a:t>
            </a:r>
            <a:endParaRPr lang="ru-RU" dirty="0" smtClean="0"/>
          </a:p>
          <a:p>
            <a:pPr algn="just"/>
            <a:r>
              <a:rPr lang="ru-RU" b="1" dirty="0" smtClean="0"/>
              <a:t>2) Состояние межконфессиональных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3) Состояние межэтнических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4) Оценка населением работы по противодействию терроризму в районе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Всего опрошено 303 человека.  Выборка репрезентативна по полу, возрасту, типу поселения (городская/сельская местность). 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97346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29% всех опрошенных считают, что мер для предотвращения терактов принимается вполне достаточно. 17% ответили, что не видят никакой работы в этом направлении. 21% респондентов выбрали вариант ответа «что-то предпринимается, но я считаю, что этого недостаточно». В сумме 50% опрошенных видят и могут оценить усилия органов власти, предпринимаемые в этом направлении. </a:t>
            </a:r>
          </a:p>
          <a:p>
            <a:pPr algn="just"/>
            <a:r>
              <a:rPr lang="ru-RU" sz="2400" dirty="0" smtClean="0"/>
              <a:t>На наш взгляд, большая часть опрошенных 61% (сумма затруднившихся с ответом и тех, кто не видит никакой работы в этом направлении), не могут оценить работу по предотвращению терроризма потому, что ситуация в городе </a:t>
            </a:r>
            <a:r>
              <a:rPr lang="ru-RU" sz="2400" smtClean="0"/>
              <a:t>и районе </a:t>
            </a:r>
            <a:r>
              <a:rPr lang="ru-RU" sz="2400" dirty="0" smtClean="0"/>
              <a:t>достаточно стабильная, у населения нет поводов слишком акцентировать на теме свое внимание. Тем не менее, информационную составляющую работы необходимо усилить.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о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</a:p>
          <a:p>
            <a:pPr algn="just"/>
            <a:r>
              <a:rPr lang="ru-RU" sz="1600" dirty="0" smtClean="0"/>
              <a:t>Опрос общественного мнения населения ЛМР выявил следующие тенденции в сфере </a:t>
            </a:r>
            <a:r>
              <a:rPr lang="ru-RU" sz="1600" dirty="0" err="1" smtClean="0"/>
              <a:t>этноконфессиональных</a:t>
            </a:r>
            <a:r>
              <a:rPr lang="ru-RU" sz="1600" dirty="0" smtClean="0"/>
              <a:t> отношений: </a:t>
            </a:r>
          </a:p>
          <a:p>
            <a:pPr algn="just"/>
            <a:r>
              <a:rPr lang="ru-RU" sz="1600" dirty="0" smtClean="0"/>
              <a:t>1.Среди населения преобладает негативное отношение к экстремизму, </a:t>
            </a:r>
            <a:r>
              <a:rPr lang="ru-RU" sz="1600" b="1" dirty="0" smtClean="0"/>
              <a:t>84% </a:t>
            </a:r>
            <a:r>
              <a:rPr lang="ru-RU" sz="1600" dirty="0" smtClean="0"/>
              <a:t>опрошенных категорически против проявления экстремистских действий или осуждают их; </a:t>
            </a:r>
          </a:p>
          <a:p>
            <a:pPr algn="just"/>
            <a:r>
              <a:rPr lang="ru-RU" sz="1600" dirty="0" smtClean="0"/>
              <a:t>2.Подавляющее большинство опрошенных (</a:t>
            </a:r>
            <a:r>
              <a:rPr lang="ru-RU" sz="1600" b="1" dirty="0" smtClean="0"/>
              <a:t>90%</a:t>
            </a:r>
            <a:r>
              <a:rPr lang="ru-RU" sz="1600" dirty="0" smtClean="0"/>
              <a:t>) оценили национальные отношения в регионе как положительные или ровные, о напряженности и случающихся ссорах заявили </a:t>
            </a:r>
            <a:r>
              <a:rPr lang="ru-RU" sz="1600" b="1" dirty="0" smtClean="0"/>
              <a:t>5%</a:t>
            </a:r>
            <a:r>
              <a:rPr lang="ru-RU" sz="1600" dirty="0" smtClean="0"/>
              <a:t>. Такие ответы свидетельствуют о достаточно толерантных взаимоотношениях между представителями разных национальностей, проживающих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районе; </a:t>
            </a:r>
          </a:p>
          <a:p>
            <a:pPr algn="just"/>
            <a:r>
              <a:rPr lang="ru-RU" sz="1600" dirty="0" smtClean="0"/>
              <a:t>3.В сфере межконфессиональных отношений ситуация также достаточно спокойная. Предпосылки к формированию экстремистских проявлений отсутствуют. Среди опрошенных существенно преобладает (</a:t>
            </a:r>
            <a:r>
              <a:rPr lang="ru-RU" sz="1600" b="1" dirty="0" smtClean="0"/>
              <a:t>93%</a:t>
            </a:r>
            <a:r>
              <a:rPr lang="ru-RU" sz="1600" dirty="0" smtClean="0"/>
              <a:t>) спокойное или безразличное отношение к представителям других религий. Раздражение или нетерпимое отношение характерно лишь только для </a:t>
            </a:r>
            <a:r>
              <a:rPr lang="ru-RU" sz="1600" b="1" dirty="0" smtClean="0"/>
              <a:t>2%</a:t>
            </a:r>
            <a:r>
              <a:rPr lang="ru-RU" sz="1600" dirty="0" smtClean="0"/>
              <a:t> респондентов. </a:t>
            </a:r>
          </a:p>
          <a:p>
            <a:pPr algn="just"/>
            <a:r>
              <a:rPr lang="ru-RU" sz="1600" dirty="0" smtClean="0"/>
              <a:t>4.В целом </a:t>
            </a:r>
            <a:r>
              <a:rPr lang="ru-RU" sz="1600" dirty="0" err="1" smtClean="0"/>
              <a:t>антитеррситуацию</a:t>
            </a:r>
            <a:r>
              <a:rPr lang="ru-RU" sz="1600" dirty="0" smtClean="0"/>
              <a:t> в регионе можно охарактеризовать, как спокойную. Высокой вероятность возникновения терактов в районе считают только </a:t>
            </a:r>
            <a:r>
              <a:rPr lang="ru-RU" sz="1600" b="1" dirty="0" smtClean="0"/>
              <a:t>1%</a:t>
            </a:r>
            <a:r>
              <a:rPr lang="ru-RU" sz="1600" dirty="0" smtClean="0"/>
              <a:t> опрошенных; </a:t>
            </a:r>
          </a:p>
          <a:p>
            <a:pPr algn="just"/>
            <a:r>
              <a:rPr lang="ru-RU" sz="1600" dirty="0" smtClean="0"/>
              <a:t>6.Необходимо усилить информирование населения по вопросам профилактики террористических актов, используя каналы коммуникаций, названные опрошенными, как наиболее удобные: </a:t>
            </a:r>
          </a:p>
          <a:p>
            <a:pPr algn="just"/>
            <a:r>
              <a:rPr lang="ru-RU" sz="1600" dirty="0" smtClean="0"/>
              <a:t>1)передачи по ТВ, радио; </a:t>
            </a:r>
          </a:p>
          <a:p>
            <a:pPr algn="just"/>
            <a:r>
              <a:rPr lang="ru-RU" sz="1600" dirty="0" smtClean="0"/>
              <a:t>2)статьи, заметки в газетах; </a:t>
            </a:r>
          </a:p>
          <a:p>
            <a:pPr algn="just"/>
            <a:r>
              <a:rPr lang="ru-RU" sz="1600" dirty="0" smtClean="0"/>
              <a:t>3)информация на сайтах Интернета. </a:t>
            </a:r>
          </a:p>
          <a:p>
            <a:pPr algn="just"/>
            <a:r>
              <a:rPr lang="ru-RU" sz="1600" dirty="0" smtClean="0"/>
              <a:t>7. Опрос показал также, что необходимо повышать информированность населения о принимаемых мерах и мероприятиях, направленных на профилактику террористических актов. </a:t>
            </a:r>
          </a:p>
          <a:p>
            <a:pPr algn="just"/>
            <a:r>
              <a:rPr lang="ru-RU" sz="1600" dirty="0" smtClean="0"/>
              <a:t>В целом по исследованию можно сделать вывод о нормальном уровне социальной толерантности в городе и районе, а ситуацию в сфере межэтнических и межконфессиональных отношений охарактеризовать, как стабильно спокойную.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Представители национальностей, принявшие участие в опросе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47800"/>
          <a:ext cx="8505854" cy="5267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4295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000" b="1" dirty="0" smtClean="0">
                <a:cs typeface="Aharoni" pitchFamily="2" charset="-79"/>
              </a:rPr>
              <a:t>Степень распространенности экстремизма в </a:t>
            </a:r>
            <a:r>
              <a:rPr lang="ru-RU" sz="4000" b="1" dirty="0" err="1" smtClean="0">
                <a:cs typeface="Aharoni" pitchFamily="2" charset="-79"/>
              </a:rPr>
              <a:t>Лахденпохском</a:t>
            </a:r>
            <a:r>
              <a:rPr lang="ru-RU" sz="4000" b="1" dirty="0" smtClean="0">
                <a:cs typeface="Aharoni" pitchFamily="2" charset="-79"/>
              </a:rPr>
              <a:t> муниципальном районе, отношение и оценки жителей 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Приходилось ли Вам за последний год наблюдать в Вашем населенном пункте какие-либо проявления экстремизма?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Оценки распространенности форм проявления экстремизма в  </a:t>
            </a:r>
            <a:r>
              <a:rPr lang="ru-RU" sz="22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22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2200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447800"/>
          <a:ext cx="8005788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28662" y="5000636"/>
            <a:ext cx="78581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1600" dirty="0" smtClean="0"/>
              <a:t>Участники опроса, которым приходилось сталкиваться с проявлениями экстремизма в текущем году, выявили наиболее распространенные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 формы его проявления: агрессивное  поведение из-за низкого уровня жизни (45), проявление  агрессии, нетерпимого поведения среди молодёжи (49), распространение информации экстремистского характера в Интернете (27).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Отношение жителей района к экстремизму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b="1" dirty="0" smtClean="0"/>
              <a:t>Как Вы относитесь к возможному проявлению экстремистских действий? 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33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4643446"/>
            <a:ext cx="80010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/>
              <a:t>Среди населения Лахденпохского района преобладает негативное отношение к экстремизму. Большинство опрошенных (67 %) категорически против проявлений экстремистских действий.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142984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dirty="0" smtClean="0"/>
              <a:t>Состояние межконфессиональных отношений </a:t>
            </a:r>
          </a:p>
          <a:p>
            <a:pPr algn="ctr"/>
            <a:r>
              <a:rPr lang="ru-RU" sz="4800" dirty="0" smtClean="0"/>
              <a:t>в  </a:t>
            </a:r>
            <a:r>
              <a:rPr lang="ru-RU" sz="4800" dirty="0" err="1" smtClean="0"/>
              <a:t>Лахденпохском</a:t>
            </a:r>
            <a:r>
              <a:rPr lang="ru-RU" sz="4800" dirty="0" smtClean="0"/>
              <a:t> муниципальном районе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1249</TotalTime>
  <Words>1701</Words>
  <PresentationFormat>Экран (4:3)</PresentationFormat>
  <Paragraphs>113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Консультативный Совет по реализации национальной политики и развитию государственно-конфессиональных отношений  </vt:lpstr>
      <vt:lpstr>Слайд 2</vt:lpstr>
      <vt:lpstr>Слайд 3</vt:lpstr>
      <vt:lpstr>Представители национальностей, принявшие участие в опросе</vt:lpstr>
      <vt:lpstr>Слайд 5</vt:lpstr>
      <vt:lpstr>Приходилось ли Вам за последний год наблюдать в Вашем населенном пункте какие-либо проявления экстремизма? </vt:lpstr>
      <vt:lpstr>Оценки распространенности форм проявления экстремизма в  Лахденпохском муниципальном районе</vt:lpstr>
      <vt:lpstr>Отношение жителей района к экстремизму Как Вы относитесь к возможному проявлению экстремистских действий? </vt:lpstr>
      <vt:lpstr>Слайд 9</vt:lpstr>
      <vt:lpstr>Количество верующих Можете ли Вы сказать о себе: «Я верующий человек?»</vt:lpstr>
      <vt:lpstr>Отношение к представителям других конфессий Как Вы относитесь к верующим людям - представителям других религий? </vt:lpstr>
      <vt:lpstr>Как Вы относитесь к верующим, которые тщательно соблюдают все предписания своей религии? </vt:lpstr>
      <vt:lpstr>Бывали ли случаи, когда к Вам относились грубо, оскорбительно из-за Вашей религиозной принадлежности? </vt:lpstr>
      <vt:lpstr>Как Вы считаете, в Вашем населенном пункте достаточно или недостаточно предпринимается мер по противодействию экстремизму? </vt:lpstr>
      <vt:lpstr>Слайд 15</vt:lpstr>
      <vt:lpstr>Отношение жителей к представителям разных национальностей </vt:lpstr>
      <vt:lpstr>Как Вы относитесь к трудовым мигрантам, прибывшим на заработки в Ваш населенный пункт? </vt:lpstr>
      <vt:lpstr>Бывали ли случаи, когда к Вам относились грубо, оскорбительно из-за Вашей национальности? </vt:lpstr>
      <vt:lpstr>Охарактеризуйте, пожалуйста, Ваши отношения с представителями других национальностей, постоянно проживающих в Вашем районе (городе)? </vt:lpstr>
      <vt:lpstr>Между какими группами, на Ваш взгляд, в настоящее время в стране существуют наиболее острые противоречия? </vt:lpstr>
      <vt:lpstr>Между какими группами, на Ваш взгляд, в настоящее время в стране существуют наиболее острые противоречия? </vt:lpstr>
      <vt:lpstr>Слайд 22</vt:lpstr>
      <vt:lpstr>Слайд 23</vt:lpstr>
      <vt:lpstr>Как Вы оцениваете в настоящее время вероятность проведения терактов там, где Вы живете?</vt:lpstr>
      <vt:lpstr>Попадалась ли Вам информация по профилактике терактов? Если да, то в каких именно источниках?</vt:lpstr>
      <vt:lpstr>Слайд 26</vt:lpstr>
      <vt:lpstr>Где бы Вам было удобнее получать информацию по профилактике терактов? </vt:lpstr>
      <vt:lpstr>Слайд 28</vt:lpstr>
      <vt:lpstr>Как Вы считаете, там, где Вы живете, достаточно предпринимается мер для предотвращения терактов? 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123</cp:revision>
  <dcterms:created xsi:type="dcterms:W3CDTF">2015-12-25T08:52:26Z</dcterms:created>
  <dcterms:modified xsi:type="dcterms:W3CDTF">2016-02-19T13:21:34Z</dcterms:modified>
</cp:coreProperties>
</file>