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259" r:id="rId3"/>
    <p:sldId id="261" r:id="rId4"/>
    <p:sldId id="262" r:id="rId5"/>
    <p:sldId id="263" r:id="rId6"/>
    <p:sldId id="264" r:id="rId7"/>
    <p:sldId id="265" r:id="rId8"/>
    <p:sldId id="267" r:id="rId9"/>
    <p:sldId id="268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FF2995-862C-4195-96BF-13FCF525893F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346E6E-B6CE-4390-A380-E6F11EC8E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6"/>
            <a:ext cx="7772400" cy="392908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ОТЧЕТ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 деятельности Контрольно-счетного комитета Лахденпохского муниципального района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2017 году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43536"/>
          </a:xfrm>
        </p:spPr>
        <p:txBody>
          <a:bodyPr>
            <a:normAutofit fontScale="55000" lnSpcReduction="20000"/>
          </a:bodyPr>
          <a:lstStyle/>
          <a:p>
            <a:pPr marL="514350" indent="-514350" algn="just">
              <a:buFont typeface="Arial" pitchFamily="34" charset="0"/>
              <a:buAutoNum type="arabicPeriod"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осуществление контроля эффективности на всех стадиях использования бюджетных средств и муниципального имущества;</a:t>
            </a:r>
          </a:p>
          <a:p>
            <a:pPr marL="514350" indent="-514350" algn="just">
              <a:buFont typeface="Arial" pitchFamily="34" charset="0"/>
              <a:buAutoNum type="arabicPeriod"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проведение аудита в сфере муниципальных закупок;</a:t>
            </a:r>
          </a:p>
          <a:p>
            <a:pPr marL="514350" indent="-514350" algn="just">
              <a:buFont typeface="Arial" pitchFamily="34" charset="0"/>
              <a:buAutoNum type="arabicPeriod"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экспертиза проектов муниципальных программ (изменений муниципальных программ), включая  анализ и оценку применяемых индикаторов и показателей их результатов;</a:t>
            </a:r>
          </a:p>
          <a:p>
            <a:pPr marL="514350" indent="-514350" algn="just">
              <a:buFont typeface="Arial" pitchFamily="34" charset="0"/>
              <a:buAutoNum type="arabicPeriod"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усиление контроля выполнения представлений и предписаний Контрольно-счетного комитета в части устранения выявленных нарушений и недостатков;</a:t>
            </a:r>
          </a:p>
          <a:p>
            <a:pPr marL="514350" indent="-514350" algn="just">
              <a:buFont typeface="Arial" pitchFamily="34" charset="0"/>
              <a:buAutoNum type="arabicPeriod"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совершенствование методологического обеспечения деятельности Контрольно-счетного комитета путем  разработки соответствующей методической базы по всем направлениям деятельности;</a:t>
            </a:r>
          </a:p>
          <a:p>
            <a:pPr marL="514350" indent="-514350" algn="just">
              <a:buFont typeface="Arial" pitchFamily="34" charset="0"/>
              <a:buAutoNum type="arabicPeriod"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повышение уровня и качества взаимодействия Контрольно-счетного комитета с различными органами и организациями;</a:t>
            </a:r>
          </a:p>
          <a:p>
            <a:pPr marL="514350" indent="-514350" algn="just">
              <a:buFont typeface="Arial" pitchFamily="34" charset="0"/>
              <a:buAutoNum type="arabicPeriod"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утверждение и апробация классификатора нарушений, выявляемых в ходе внешнего финансового контроля (аудита).</a:t>
            </a:r>
          </a:p>
          <a:p>
            <a:pPr marL="514350" indent="-514350" algn="just">
              <a:buFont typeface="Arial" pitchFamily="34" charset="0"/>
              <a:buAutoNum type="arabicPeriod"/>
            </a:pP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Arial" pitchFamily="34" charset="0"/>
              <a:buAutoNum type="arabicPeriod"/>
            </a:pP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Arial" pitchFamily="34" charset="0"/>
              <a:buAutoNum type="arabicPeriod"/>
            </a:pP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Arial" pitchFamily="34" charset="0"/>
              <a:buAutoNum type="arabicPeriod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Arial" pitchFamily="34" charset="0"/>
              <a:buAutoNum type="arabicPeriod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AutoNum type="arabicPeriod"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Приоритетные задачи на 2018 год: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5"/>
          </a:xfrm>
        </p:spPr>
        <p:txBody>
          <a:bodyPr>
            <a:normAutofit/>
          </a:bodyPr>
          <a:lstStyle/>
          <a:p>
            <a:r>
              <a:rPr lang="ru-RU" dirty="0" smtClean="0"/>
              <a:t>Контрольная деятельность; </a:t>
            </a:r>
          </a:p>
          <a:p>
            <a:endParaRPr lang="ru-RU" dirty="0" smtClean="0"/>
          </a:p>
          <a:p>
            <a:r>
              <a:rPr lang="ru-RU" dirty="0" smtClean="0"/>
              <a:t>Внешняя проверка годового отчета об исполнении бюджета Лахденпохского муниципального района и бюджетов поселений (на основании заключенных Соглашений) за 2016 год;</a:t>
            </a:r>
          </a:p>
          <a:p>
            <a:endParaRPr lang="ru-RU" dirty="0" smtClean="0"/>
          </a:p>
          <a:p>
            <a:r>
              <a:rPr lang="ru-RU" dirty="0" smtClean="0"/>
              <a:t>Экспертно-аналитическая деятельность.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Основные направления деятельности: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357158" y="1071547"/>
          <a:ext cx="8501123" cy="50573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1227"/>
                <a:gridCol w="959335"/>
                <a:gridCol w="959335"/>
                <a:gridCol w="885540"/>
                <a:gridCol w="885540"/>
                <a:gridCol w="737950"/>
                <a:gridCol w="782196"/>
              </a:tblGrid>
              <a:tr h="40105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Наименование показателей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2017 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год, </a:t>
                      </a:r>
                      <a:endParaRPr lang="ru-RU" sz="14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всего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В том числе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10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ЛМР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МСП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ЭСП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ЛГП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ХСП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7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1.Проведено мероприятий, всего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92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40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10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из них: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8479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1.1.Проведено контрольных мероприятий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143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1.2.Проведено экспертно-аналитических мероприятий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75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32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715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1.3. Проведено мероприятий в части внешней проверки годового отчета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225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3.Количество направленных представлений и предписаний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800" i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Основные показатели деятельности за 2017 год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	Проведено всего контрольных мероприятий  - 5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Объем проверенных средств – 313,6 млн. руб.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	Выявлено нарушений и недостатков – 26 единиц.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Сумма выявленных нарушений и недостатков – 23,3 млн. руб.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Основные причины нарушений:</a:t>
            </a:r>
          </a:p>
          <a:p>
            <a:pPr algn="just">
              <a:buFont typeface="Arial" charset="0"/>
              <a:buChar char="•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отсутствие (не соответствие действующему законодательству) муниципальных правовых актов в соответствующих направлениях деятельности;</a:t>
            </a:r>
          </a:p>
          <a:p>
            <a:pPr algn="just">
              <a:buFont typeface="Arial" charset="0"/>
              <a:buChar char="•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не эффективная система контроля со стороны органов местного самоуправления за результатами деятельности организаций, осуществляющих работы (оказывающих услуги) за счет средств местных бюджетов;</a:t>
            </a:r>
          </a:p>
          <a:p>
            <a:pPr algn="just">
              <a:buFont typeface="Arial" charset="0"/>
              <a:buChar char="•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не соответствующее управление и распоряжение муниципальным имуществом;</a:t>
            </a:r>
          </a:p>
          <a:p>
            <a:pPr algn="just">
              <a:buFont typeface="Arial" charset="0"/>
              <a:buChar char="•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не надлежащее качество управления бюджетными средствами.</a:t>
            </a:r>
          </a:p>
          <a:p>
            <a:pPr>
              <a:buFont typeface="Arial" charset="0"/>
              <a:buChar char="•"/>
            </a:pP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Контрольная деятельность: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143536"/>
          </a:xfrm>
        </p:spPr>
        <p:txBody>
          <a:bodyPr>
            <a:normAutofit fontScale="47500" lnSpcReduction="20000"/>
          </a:bodyPr>
          <a:lstStyle/>
          <a:p>
            <a:pPr algn="just"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Проведено 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за 2016 год:</a:t>
            </a:r>
          </a:p>
          <a:p>
            <a:pPr algn="just">
              <a:buFont typeface="Arial" charset="0"/>
              <a:buChar char="•"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одна внешняя проверка годового отчета об исполнении бюджета Лахденпохского муниципального района;</a:t>
            </a:r>
          </a:p>
          <a:p>
            <a:pPr algn="just">
              <a:buFont typeface="Arial" charset="0"/>
              <a:buChar char="•"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шесть внешних проверок достоверности годовой бюджетной отчетности главных администраторов средств бюджета Лахденпохского муниципального района;</a:t>
            </a:r>
          </a:p>
          <a:p>
            <a:pPr algn="just">
              <a:buFont typeface="Arial" charset="0"/>
              <a:buChar char="•"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пять внешних проверок годовых отчетов об исполнении бюджетов поселений одновременно с проверкой достоверности годовой бюджетной отчетности главных администраторов бюджетных средств.</a:t>
            </a:r>
          </a:p>
          <a:p>
            <a:pPr algn="just">
              <a:buNone/>
            </a:pP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 marL="624078" indent="-514350"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2.   Объем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проверенных средств – 397,1 млн. руб. </a:t>
            </a:r>
          </a:p>
          <a:p>
            <a:pPr marL="624078" indent="-514350"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3.   Выявлено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нарушений и недостатков – 59 единиц.</a:t>
            </a:r>
          </a:p>
          <a:p>
            <a:pPr marL="624078" indent="-514350"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   Сумма выявленных нарушений и недостатков – 39,07 млн. руб.</a:t>
            </a:r>
          </a:p>
          <a:p>
            <a:pPr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5.   Недостоверных годовых отчетов об исполнении бюджета не выявлено.</a:t>
            </a:r>
          </a:p>
          <a:p>
            <a:pPr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	 З</a:t>
            </a:r>
            <a:r>
              <a:rPr lang="ru-RU" altLang="ru-RU" sz="4000" dirty="0" smtClean="0">
                <a:latin typeface="Times New Roman" pitchFamily="18" charset="0"/>
                <a:cs typeface="Times New Roman" pitchFamily="18" charset="0"/>
              </a:rPr>
              <a:t>афиксированы:</a:t>
            </a:r>
          </a:p>
          <a:p>
            <a:pPr algn="just">
              <a:buFont typeface="Arial" charset="0"/>
              <a:buChar char="•"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отдельные случаи нарушения норм действующего законодательства РФ в части подготовки годовой бюджетной отчетности главных администраторов бюджетных средств;</a:t>
            </a:r>
          </a:p>
          <a:p>
            <a:pPr algn="just">
              <a:buFont typeface="Arial" charset="0"/>
              <a:buChar char="•"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факты не проведения ряда необходимых процедур и действий, направленных на обеспечение принципа эффективности использования бюджетных средств;</a:t>
            </a:r>
          </a:p>
          <a:p>
            <a:pPr algn="just">
              <a:buFont typeface="Arial" charset="0"/>
              <a:buChar char="•"/>
            </a:pPr>
            <a:r>
              <a:rPr lang="ru-RU" altLang="ru-RU" sz="2900" dirty="0" smtClean="0">
                <a:latin typeface="Times New Roman" pitchFamily="18" charset="0"/>
                <a:cs typeface="Times New Roman" pitchFamily="18" charset="0"/>
              </a:rPr>
              <a:t>факты принятия получателями бюджетных средств бюджетных обязательств при отсутствии лимитов бюджетных обязательств. 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Внешняя проверка годового отчета об исполнении бюджетов за 2016 год: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Autofit/>
          </a:bodyPr>
          <a:lstStyle/>
          <a:p>
            <a:pPr marL="514350" indent="-514350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Всего проведено экспертно-аналитических мероприятий – 75 ед., 	из них:</a:t>
            </a:r>
          </a:p>
          <a:p>
            <a:pPr marL="514350" indent="-514350">
              <a:buFont typeface="Arial" charset="0"/>
              <a:buChar char="•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Экспертиза решений о бюджете:</a:t>
            </a:r>
          </a:p>
          <a:p>
            <a:pPr marL="514350" indent="-51435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- проекты решений о внесении изменений и дополнений в решения о бюджете на 2017 год – 31 экспертиза;</a:t>
            </a:r>
          </a:p>
          <a:p>
            <a:pPr marL="514350" indent="-51435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- проекты решений о бюджете на 2018 год – 8 экспертиз.</a:t>
            </a:r>
          </a:p>
          <a:p>
            <a:pPr marL="514350" indent="-514350">
              <a:buFont typeface="Arial" charset="0"/>
              <a:buChar char="•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Анализ квартальной отчетности об исполнении бюджета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7 мероприятий.</a:t>
            </a:r>
          </a:p>
          <a:p>
            <a:pPr marL="514350" indent="-514350">
              <a:buFont typeface="Arial" charset="0"/>
              <a:buChar char="•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Экспертиза проектов муниципальных правовых актов (в том числе муниципальных программ):</a:t>
            </a:r>
          </a:p>
          <a:p>
            <a:pPr marL="514350" indent="-51435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- проекты решений Советов – 13 экспертиз;</a:t>
            </a:r>
          </a:p>
          <a:p>
            <a:pPr marL="514350" indent="-51435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- проекты постановлений Администрации – 13 экспертиз;</a:t>
            </a:r>
          </a:p>
          <a:p>
            <a:pPr marL="514350" indent="-51435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- действующие решения Советов и постановления Администрации – 2 экспертизы. </a:t>
            </a:r>
          </a:p>
          <a:p>
            <a:pPr marL="514350" indent="-514350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	Анализ эффективности использования средств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1 мероприятие.</a:t>
            </a:r>
          </a:p>
          <a:p>
            <a:pPr marL="514350" indent="-51435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Экспертно-аналитическая деятельность: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428736"/>
          <a:ext cx="8643997" cy="41967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47527"/>
                <a:gridCol w="975458"/>
                <a:gridCol w="935129"/>
                <a:gridCol w="1285883"/>
              </a:tblGrid>
              <a:tr h="29505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latin typeface="Times New Roman"/>
                          <a:ea typeface="Calibri"/>
                          <a:cs typeface="Times New Roman"/>
                        </a:rPr>
                        <a:t>Показатели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>
                          <a:latin typeface="Times New Roman"/>
                          <a:ea typeface="Calibri"/>
                          <a:cs typeface="Times New Roman"/>
                        </a:rPr>
                        <a:t>Всего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>
                          <a:latin typeface="Times New Roman"/>
                          <a:ea typeface="Calibri"/>
                          <a:cs typeface="Times New Roman"/>
                        </a:rPr>
                        <a:t>В том числе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43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latin typeface="Times New Roman"/>
                          <a:ea typeface="Calibri"/>
                          <a:cs typeface="Times New Roman"/>
                        </a:rPr>
                        <a:t>Решения Совета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latin typeface="Times New Roman"/>
                          <a:ea typeface="Calibri"/>
                          <a:cs typeface="Times New Roman"/>
                        </a:rPr>
                        <a:t>Постановления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07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1.Проведено экспертиз проектов правовых актов, </a:t>
                      </a:r>
                      <a:r>
                        <a:rPr lang="ru-RU" sz="1100" b="1" dirty="0" smtClean="0">
                          <a:latin typeface="Times New Roman"/>
                          <a:ea typeface="Calibri"/>
                          <a:cs typeface="Times New Roman"/>
                        </a:rPr>
                        <a:t>всего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Calibri"/>
                          <a:cs typeface="Times New Roman"/>
                        </a:rPr>
                        <a:t>26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981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1.1. Количество проектов правовых актов, в  которых установлены нарушения и недостатки, ед.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18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458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  - в том числе в процентах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70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54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85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431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1.1.1. Количество проектов правовых актов, возвращенных разработчику для устранения нарушений и недостатков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431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1.1.2. Количество проектов правовых актов, рекомендованных к утверждению с учетом устранения нарушений и недостатков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981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1.2. Количество проектов правовых актов, рекомендованных к утверждению без замечаний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657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2. Проведено экспертиз действующих правовых актов, всего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981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2.1. Количество действующих правовых актов, в  которых установлены нарушения и недостатки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238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- в том числе в процентах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68580" marR="68580" marT="0" marB="0"/>
                </a:tc>
              </a:tr>
              <a:tr h="3981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2.1.1. Количество действующих правовых актов, возвращенных разработчику для устранения нарушений и недостатков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Результаты экспертиз проектов муниципальных правовых актов (муниципальных программ):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364241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1.Устранение нарушений, выявленных по результатам контрольных мероприятий:</a:t>
            </a:r>
          </a:p>
          <a:p>
            <a:pPr>
              <a:buFont typeface="Arial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количество внесенных представлений – 5;</a:t>
            </a:r>
          </a:p>
          <a:p>
            <a:pPr>
              <a:buFont typeface="Arial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количество исполненных представлений – 9, в том числе по предыдущим отчетным периодам - 5;</a:t>
            </a:r>
          </a:p>
          <a:p>
            <a:pPr>
              <a:buFont typeface="Arial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предъявлено к устранению нарушений действующего законодательства – 26 ед.;</a:t>
            </a:r>
          </a:p>
          <a:p>
            <a:pPr>
              <a:buFont typeface="Arial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устранено нарушений действующего законодательства  – 41 ед., в том числе по предыдущим отчетным периодам - 31;</a:t>
            </a:r>
          </a:p>
          <a:p>
            <a:pPr>
              <a:buFont typeface="Arial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предложено к устранению финансовых нарушений и недостатков – 21,1 млн. руб.;</a:t>
            </a:r>
          </a:p>
          <a:p>
            <a:pPr>
              <a:buFont typeface="Arial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устранено финансовых нарушений и недостатков – 26,4 млн. рублей, в том числе по предыдущим отчетным периодам - 26,4 млн. рублей.</a:t>
            </a:r>
          </a:p>
          <a:p>
            <a:pPr>
              <a:buFont typeface="Arial" charset="0"/>
              <a:buChar char="•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2. Рассмотрение результатов контрольных мероприятий представительными органами  МСУ:</a:t>
            </a:r>
          </a:p>
          <a:p>
            <a:pPr>
              <a:buFont typeface="Arial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направлено отчетов о контрольных мероприятиях в представительные органы – 5;</a:t>
            </a:r>
          </a:p>
          <a:p>
            <a:pPr>
              <a:buFont typeface="Arial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рассмотрено результатов контрольных мероприятий представительным органом – информация отсутствует. </a:t>
            </a:r>
          </a:p>
          <a:p>
            <a:pPr>
              <a:buFont typeface="Arial" charset="0"/>
              <a:buChar char="•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Реализация результатов проведенных мероприятий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разработан и утвержден стандарт проведения оперативного анализа исполнения бюджета Лахденпохского муниципального района в текущем финансовом году;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разработан и внесен на рассмотрение Совета Лахденпохского муниципального района проект решения Совета по вопросу принятия полномочий контрольно-счетных органов поселений по осуществлению внешнего финансового контроля;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утверждено 24 приказа и 95 распоряжений по основной деятельности Контрольно-счетного комитета;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обеспечено исполнение Соглашений о взаимодействии между Контрольно-счетной палатой Республики Карелия и Контрольно-счетным комитетом;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актуализировано Соглашение об информационном взаимодействии между Управлением Федерального казначейства по Республике Карелия и Контрольно-счетным комитетом и обеспечено его исполнение;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обеспечено деятельное участие в работе Совета контрольно-счетных органов  Республики Карелия;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обеспечена актуализация информационного наполнения и систематизирована  структура обнародования информации на странице «Контрольно-счетный комитет» официального сайта Администрации Лахденпохского муниципального района;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разработан и утвержден план работы Контрольно-счетного комитета на 2018 год.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Иная деятельность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Контрольно-счетного комитета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2604</TotalTime>
  <Words>775</Words>
  <PresentationFormat>Экран (4:3)</PresentationFormat>
  <Paragraphs>191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ОТЧЕТ о деятельности Контрольно-счетного комитета Лахденпохского муниципального района  в 2017 году</vt:lpstr>
      <vt:lpstr>Основные направления деятельности:</vt:lpstr>
      <vt:lpstr>Основные показатели деятельности за 2017 год</vt:lpstr>
      <vt:lpstr>Контрольная деятельность:</vt:lpstr>
      <vt:lpstr>Внешняя проверка годового отчета об исполнении бюджетов за 2016 год:</vt:lpstr>
      <vt:lpstr>Экспертно-аналитическая деятельность:</vt:lpstr>
      <vt:lpstr>Результаты экспертиз проектов муниципальных правовых актов (муниципальных программ):</vt:lpstr>
      <vt:lpstr>Реализация результатов проведенных мероприятий</vt:lpstr>
      <vt:lpstr>Иная деятельность  Контрольно-счетного комитета</vt:lpstr>
      <vt:lpstr>Приоритетные задачи на 2018 год: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Богдан</dc:creator>
  <cp:lastModifiedBy>Богдан</cp:lastModifiedBy>
  <cp:revision>59</cp:revision>
  <dcterms:created xsi:type="dcterms:W3CDTF">2016-03-30T09:29:16Z</dcterms:created>
  <dcterms:modified xsi:type="dcterms:W3CDTF">2018-03-21T06:07:43Z</dcterms:modified>
</cp:coreProperties>
</file>