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12"/>
  </p:notesMasterIdLst>
  <p:sldIdLst>
    <p:sldId id="256" r:id="rId2"/>
    <p:sldId id="259" r:id="rId3"/>
    <p:sldId id="261" r:id="rId4"/>
    <p:sldId id="262" r:id="rId5"/>
    <p:sldId id="263" r:id="rId6"/>
    <p:sldId id="264" r:id="rId7"/>
    <p:sldId id="265" r:id="rId8"/>
    <p:sldId id="267" r:id="rId9"/>
    <p:sldId id="268" r:id="rId10"/>
    <p:sldId id="266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49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7FF2995-862C-4195-96BF-13FCF525893F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346E6E-B6CE-4390-A380-E6F11EC8E44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20.03.2017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071546"/>
            <a:ext cx="7772400" cy="3929089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ОТЧЕТ</a:t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о деятельности Контрольно-счетного комитета Лахденпохского муниципального района </a:t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 2016 году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5143536"/>
          </a:xfrm>
        </p:spPr>
        <p:txBody>
          <a:bodyPr>
            <a:normAutofit fontScale="47500" lnSpcReduction="20000"/>
          </a:bodyPr>
          <a:lstStyle/>
          <a:p>
            <a:pPr marL="514350" indent="-514350" algn="just">
              <a:buFont typeface="Arial" pitchFamily="34" charset="0"/>
              <a:buAutoNum type="arabicPeriod"/>
            </a:pP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осуществление контроля эффективности на всех стадиях использования бюджетных средств и муниципального имущества;</a:t>
            </a:r>
          </a:p>
          <a:p>
            <a:pPr marL="514350" indent="-514350" algn="just">
              <a:buFont typeface="Arial" pitchFamily="34" charset="0"/>
              <a:buAutoNum type="arabicPeriod"/>
            </a:pPr>
            <a:endParaRPr lang="ru-RU" sz="38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just">
              <a:buFont typeface="Arial" pitchFamily="34" charset="0"/>
              <a:buAutoNum type="arabicPeriod"/>
            </a:pP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проведение аудита в сфере муниципальных закупок;</a:t>
            </a:r>
          </a:p>
          <a:p>
            <a:pPr marL="514350" indent="-514350" algn="just">
              <a:buFont typeface="Arial" pitchFamily="34" charset="0"/>
              <a:buAutoNum type="arabicPeriod"/>
            </a:pPr>
            <a:endParaRPr lang="ru-RU" sz="38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just">
              <a:buFont typeface="Arial" pitchFamily="34" charset="0"/>
              <a:buAutoNum type="arabicPeriod"/>
            </a:pP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экспертиза проектов муниципальных программ (изменений муниципальных программ), включая  анализ и оценку применяемых индикаторов и показателей их результатов;</a:t>
            </a:r>
          </a:p>
          <a:p>
            <a:pPr marL="514350" indent="-514350" algn="just">
              <a:buFont typeface="Arial" pitchFamily="34" charset="0"/>
              <a:buAutoNum type="arabicPeriod"/>
            </a:pPr>
            <a:endParaRPr lang="ru-RU" sz="38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just">
              <a:buFont typeface="Arial" pitchFamily="34" charset="0"/>
              <a:buAutoNum type="arabicPeriod"/>
            </a:pP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усиление контроля выполнения представлений и предписаний Контрольно-счетного комитета в части устранения выявленных нарушений и недостатков;</a:t>
            </a:r>
          </a:p>
          <a:p>
            <a:pPr marL="514350" indent="-514350" algn="just">
              <a:buFont typeface="Arial" pitchFamily="34" charset="0"/>
              <a:buAutoNum type="arabicPeriod"/>
            </a:pPr>
            <a:endParaRPr lang="ru-RU" sz="38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just">
              <a:buFont typeface="Arial" pitchFamily="34" charset="0"/>
              <a:buAutoNum type="arabicPeriod"/>
            </a:pP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совершенствование методологического обеспечения деятельности Контрольно-счетного комитета путем  разработки соответствующей методической базы по всем направлениям деятельности;</a:t>
            </a:r>
          </a:p>
          <a:p>
            <a:pPr marL="514350" indent="-514350" algn="just">
              <a:buFont typeface="Arial" pitchFamily="34" charset="0"/>
              <a:buAutoNum type="arabicPeriod"/>
            </a:pPr>
            <a:endParaRPr lang="ru-RU" sz="38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just">
              <a:buFont typeface="Arial" pitchFamily="34" charset="0"/>
              <a:buAutoNum type="arabicPeriod"/>
            </a:pPr>
            <a:r>
              <a:rPr lang="ru-RU" sz="3800" dirty="0" smtClean="0">
                <a:latin typeface="Times New Roman" pitchFamily="18" charset="0"/>
                <a:cs typeface="Times New Roman" pitchFamily="18" charset="0"/>
              </a:rPr>
              <a:t>повышение уровня и качества взаимодействия Контрольно-счетного комитета с различными органами и организациями.</a:t>
            </a:r>
          </a:p>
          <a:p>
            <a:pPr marL="514350" indent="-514350">
              <a:buFont typeface="Arial" pitchFamily="34" charset="0"/>
              <a:buAutoNum type="arabicPeriod"/>
            </a:pPr>
            <a:endParaRPr lang="ru-RU" dirty="0" smtClean="0"/>
          </a:p>
          <a:p>
            <a:pPr marL="514350" indent="-514350">
              <a:buFont typeface="Arial" pitchFamily="34" charset="0"/>
              <a:buAutoNum type="arabicPeriod"/>
            </a:pPr>
            <a:endParaRPr lang="ru-RU" dirty="0" smtClean="0"/>
          </a:p>
          <a:p>
            <a:pPr marL="514350" indent="-514350">
              <a:buFont typeface="Arial" pitchFamily="34" charset="0"/>
              <a:buAutoNum type="arabicPeriod"/>
            </a:pPr>
            <a:endParaRPr lang="ru-RU" dirty="0" smtClean="0">
              <a:latin typeface="Arial" pitchFamily="34" charset="0"/>
              <a:cs typeface="Arial" pitchFamily="34" charset="0"/>
            </a:endParaRPr>
          </a:p>
          <a:p>
            <a:pPr marL="514350" indent="-514350">
              <a:buFont typeface="Arial" pitchFamily="34" charset="0"/>
              <a:buAutoNum type="arabicPeriod"/>
            </a:pPr>
            <a:endParaRPr lang="ru-RU" dirty="0" smtClean="0">
              <a:latin typeface="Arial" pitchFamily="34" charset="0"/>
              <a:cs typeface="Arial" pitchFamily="34" charset="0"/>
            </a:endParaRPr>
          </a:p>
          <a:p>
            <a:pPr marL="514350" indent="-514350">
              <a:buFont typeface="Arial" pitchFamily="34" charset="0"/>
              <a:buAutoNum type="arabicPeriod"/>
            </a:pPr>
            <a:endParaRPr lang="ru-RU" dirty="0" smtClean="0">
              <a:latin typeface="Arial" pitchFamily="34" charset="0"/>
              <a:cs typeface="Arial" pitchFamily="34" charset="0"/>
            </a:endParaRPr>
          </a:p>
          <a:p>
            <a:pPr marL="514350" indent="-514350">
              <a:buAutoNum type="arabicPeriod"/>
            </a:pP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Приоритетные задачи на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2017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год:</a:t>
            </a:r>
            <a:endParaRPr lang="ru-RU" sz="28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29195"/>
          </a:xfrm>
        </p:spPr>
        <p:txBody>
          <a:bodyPr>
            <a:normAutofit/>
          </a:bodyPr>
          <a:lstStyle/>
          <a:p>
            <a:r>
              <a:rPr lang="ru-RU" dirty="0" smtClean="0"/>
              <a:t>Контрольная деятельность; </a:t>
            </a:r>
          </a:p>
          <a:p>
            <a:endParaRPr lang="ru-RU" dirty="0" smtClean="0"/>
          </a:p>
          <a:p>
            <a:r>
              <a:rPr lang="ru-RU" dirty="0" smtClean="0"/>
              <a:t>Внешняя проверка годового отчета об исполнении бюджета Лахденпохского муниципального района и бюджетов поселений (на основании заключенных Соглашений) за 2015 год;</a:t>
            </a:r>
          </a:p>
          <a:p>
            <a:endParaRPr lang="ru-RU" dirty="0" smtClean="0"/>
          </a:p>
          <a:p>
            <a:r>
              <a:rPr lang="ru-RU" dirty="0" smtClean="0"/>
              <a:t>Экспертно-аналитическая деятельность.</a:t>
            </a:r>
          </a:p>
          <a:p>
            <a:endParaRPr lang="ru-RU" dirty="0" smtClean="0"/>
          </a:p>
          <a:p>
            <a:pPr>
              <a:buNone/>
            </a:pPr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Основные направления деятельности:</a:t>
            </a:r>
            <a:endParaRPr lang="ru-RU" sz="36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Содержимое 6"/>
          <p:cNvGraphicFramePr>
            <a:graphicFrameLocks noGrp="1"/>
          </p:cNvGraphicFramePr>
          <p:nvPr>
            <p:ph idx="1"/>
          </p:nvPr>
        </p:nvGraphicFramePr>
        <p:xfrm>
          <a:off x="357158" y="1071547"/>
          <a:ext cx="8501123" cy="50373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91227"/>
                <a:gridCol w="959335"/>
                <a:gridCol w="959335"/>
                <a:gridCol w="885540"/>
                <a:gridCol w="885540"/>
                <a:gridCol w="737950"/>
                <a:gridCol w="782196"/>
              </a:tblGrid>
              <a:tr h="401053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Наименование показателей</a:t>
                      </a:r>
                      <a:endParaRPr lang="ru-RU" sz="1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/>
                          <a:ea typeface="Calibri"/>
                          <a:cs typeface="Times New Roman"/>
                        </a:rPr>
                        <a:t>2016 </a:t>
                      </a: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год, </a:t>
                      </a:r>
                      <a:endParaRPr lang="ru-RU" sz="1400" b="1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/>
                          <a:ea typeface="Calibri"/>
                          <a:cs typeface="Times New Roman"/>
                        </a:rPr>
                        <a:t>всего</a:t>
                      </a:r>
                      <a:endParaRPr lang="ru-RU" sz="1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gridSpan="5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В том числе</a:t>
                      </a:r>
                      <a:endParaRPr lang="ru-RU" sz="1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0105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ЛМР</a:t>
                      </a:r>
                      <a:endParaRPr lang="ru-RU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МСП</a:t>
                      </a:r>
                      <a:endParaRPr lang="ru-RU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ЭСП</a:t>
                      </a:r>
                      <a:endParaRPr lang="ru-RU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ЛГП</a:t>
                      </a:r>
                      <a:endParaRPr lang="ru-RU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ХСП</a:t>
                      </a:r>
                      <a:endParaRPr lang="ru-RU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6703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1.Проведено мероприятий, всего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97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46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13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Calibri"/>
                          <a:cs typeface="Times New Roman"/>
                        </a:rPr>
                        <a:t>19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10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3105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из них: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684795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1.1.Проведено контрольных мероприятий 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13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1438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1.2.Проведено экспертно-аналитических мероприятий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72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37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10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12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07157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Calibri"/>
                          <a:cs typeface="Times New Roman"/>
                        </a:rPr>
                        <a:t>1.3. Проведено мероприятий в части внешней проверки годового отчета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12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82250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3.Количество направленных представлений и предписаний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Calibri"/>
                          <a:cs typeface="Times New Roman"/>
                        </a:rPr>
                        <a:t>15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0" dirty="0">
                          <a:latin typeface="Times New Roman"/>
                          <a:ea typeface="Calibri"/>
                          <a:cs typeface="Times New Roman"/>
                        </a:rPr>
                        <a:t>6</a:t>
                      </a:r>
                      <a:endParaRPr lang="ru-RU" sz="1800" i="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Основные показатели деятельности за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2016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год</a:t>
            </a:r>
            <a:endParaRPr lang="ru-RU" sz="28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1.	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Проведено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всего контрольных мероприятий  -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13 на 14 объектах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	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Объем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проверенных средств –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115,6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млн. руб.</a:t>
            </a:r>
          </a:p>
          <a:p>
            <a:pPr>
              <a:buNone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3.	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Выявлено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нарушений и недостатков –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67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единиц.</a:t>
            </a:r>
          </a:p>
          <a:p>
            <a:pPr>
              <a:buNone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4.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Сумма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выявленных нарушений и недостатков –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96,8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млн. руб.</a:t>
            </a:r>
          </a:p>
          <a:p>
            <a:pPr>
              <a:buNone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5.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Основные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причины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нарушений:</a:t>
            </a:r>
          </a:p>
          <a:p>
            <a:pPr algn="just">
              <a:buFont typeface="Arial" charset="0"/>
              <a:buChar char="•"/>
            </a:pPr>
            <a:r>
              <a:rPr lang="ru-RU" sz="2100" dirty="0" smtClean="0">
                <a:latin typeface="Times New Roman" pitchFamily="18" charset="0"/>
                <a:cs typeface="Times New Roman" pitchFamily="18" charset="0"/>
              </a:rPr>
              <a:t>отсутствие </a:t>
            </a:r>
            <a:r>
              <a:rPr lang="ru-RU" sz="2100" dirty="0" smtClean="0">
                <a:latin typeface="Times New Roman" pitchFamily="18" charset="0"/>
                <a:cs typeface="Times New Roman" pitchFamily="18" charset="0"/>
              </a:rPr>
              <a:t>(не соответствие действующему законодательству) муниципальных правовых актов в соответствующих направлениях деятельности</a:t>
            </a:r>
            <a:r>
              <a:rPr lang="ru-RU" sz="2100" dirty="0" smtClean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algn="just">
              <a:buFont typeface="Arial" charset="0"/>
              <a:buChar char="•"/>
            </a:pPr>
            <a:r>
              <a:rPr lang="ru-RU" sz="2100" dirty="0" smtClean="0">
                <a:latin typeface="Times New Roman" pitchFamily="18" charset="0"/>
                <a:cs typeface="Times New Roman" pitchFamily="18" charset="0"/>
              </a:rPr>
              <a:t>не </a:t>
            </a:r>
            <a:r>
              <a:rPr lang="ru-RU" sz="2100" dirty="0" smtClean="0">
                <a:latin typeface="Times New Roman" pitchFamily="18" charset="0"/>
                <a:cs typeface="Times New Roman" pitchFamily="18" charset="0"/>
              </a:rPr>
              <a:t>эффективная система контроля со стороны органов местного самоуправления за результатами деятельности организаций, осуществляющих работы (оказывающих услуги) за счет средств местных </a:t>
            </a:r>
            <a:r>
              <a:rPr lang="ru-RU" sz="2100" dirty="0" smtClean="0">
                <a:latin typeface="Times New Roman" pitchFamily="18" charset="0"/>
                <a:cs typeface="Times New Roman" pitchFamily="18" charset="0"/>
              </a:rPr>
              <a:t>бюджетов;</a:t>
            </a:r>
          </a:p>
          <a:p>
            <a:pPr algn="just">
              <a:buFont typeface="Arial" charset="0"/>
              <a:buChar char="•"/>
            </a:pPr>
            <a:r>
              <a:rPr lang="ru-RU" sz="2100" dirty="0" smtClean="0">
                <a:latin typeface="Times New Roman" pitchFamily="18" charset="0"/>
                <a:cs typeface="Times New Roman" pitchFamily="18" charset="0"/>
              </a:rPr>
              <a:t>не достаточное качество управления бюджетными средствами как при их планировании, так и в ходе организации их использования и </a:t>
            </a:r>
            <a:r>
              <a:rPr lang="ru-RU" sz="2100" dirty="0" smtClean="0">
                <a:latin typeface="Times New Roman" pitchFamily="18" charset="0"/>
                <a:cs typeface="Times New Roman" pitchFamily="18" charset="0"/>
              </a:rPr>
              <a:t>учета.</a:t>
            </a:r>
          </a:p>
          <a:p>
            <a:pPr>
              <a:buFont typeface="Arial" charset="0"/>
              <a:buChar char="•"/>
            </a:pPr>
            <a:endParaRPr lang="ru-RU" sz="23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6908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Контрольная деятельность:</a:t>
            </a:r>
            <a:endParaRPr lang="ru-RU" sz="28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4590878"/>
          </a:xfrm>
        </p:spPr>
        <p:txBody>
          <a:bodyPr>
            <a:normAutofit fontScale="70000" lnSpcReduction="20000"/>
          </a:bodyPr>
          <a:lstStyle/>
          <a:p>
            <a:pPr algn="just">
              <a:buNone/>
            </a:pP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1. 	Проведено за 2015 год:</a:t>
            </a:r>
          </a:p>
          <a:p>
            <a:pPr algn="just">
              <a:buFont typeface="Arial" charset="0"/>
              <a:buChar char="•"/>
            </a:pP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одна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внешняя проверка годового отчета об исполнении бюджета Лахденпохского муниципального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района;</a:t>
            </a:r>
          </a:p>
          <a:p>
            <a:pPr algn="just">
              <a:buFont typeface="Arial" charset="0"/>
              <a:buChar char="•"/>
            </a:pP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шесть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внешних проверок достоверности годовой бюджетной отчетности главных администраторов средств бюджета Лахденпохского муниципального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района;</a:t>
            </a:r>
          </a:p>
          <a:p>
            <a:pPr algn="just">
              <a:buFont typeface="Arial" charset="0"/>
              <a:buChar char="•"/>
            </a:pP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пять внешних проверок годовых отчетов об исполнении бюджетов поселений одновременно с проверкой достоверности годовой бюджетной отчетности главных администраторов бюджетных средств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sz="23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	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624078" indent="-514350" algn="just">
              <a:buNone/>
            </a:pP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2. Недостоверных 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годовых отчетов об исполнении бюджета не выявлено.</a:t>
            </a:r>
          </a:p>
          <a:p>
            <a:pPr marL="624078" indent="-514350" algn="just">
              <a:buAutoNum type="arabicPeriod" startAt="3"/>
            </a:pPr>
            <a:endParaRPr lang="ru-RU" sz="26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3.	 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altLang="ru-RU" sz="2600" dirty="0" smtClean="0">
                <a:latin typeface="Times New Roman" pitchFamily="18" charset="0"/>
                <a:cs typeface="Times New Roman" pitchFamily="18" charset="0"/>
              </a:rPr>
              <a:t>афиксированы:</a:t>
            </a:r>
          </a:p>
          <a:p>
            <a:pPr algn="just">
              <a:buFont typeface="Arial" charset="0"/>
              <a:buChar char="•"/>
            </a:pP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отдельные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случаи нарушения норм действующего законодательства РФ в части подготовки годовой бюджетной отчетности главных администраторов бюджетных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средств;</a:t>
            </a:r>
          </a:p>
          <a:p>
            <a:pPr algn="just">
              <a:buFont typeface="Arial" charset="0"/>
              <a:buChar char="•"/>
            </a:pP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факты не проведения ряда необходимых процедур и действий, направленных на обеспечение принципа эффективности использования бюджетных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средств</a:t>
            </a:r>
            <a:r>
              <a:rPr lang="ru-RU" altLang="ru-RU" sz="2300" dirty="0" smtClean="0">
                <a:latin typeface="Times New Roman" pitchFamily="18" charset="0"/>
                <a:cs typeface="Times New Roman" pitchFamily="18" charset="0"/>
              </a:rPr>
              <a:t>. </a:t>
            </a:r>
            <a:endParaRPr lang="ru-RU" sz="23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33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Внешняя проверка годового отчета об исполнении бюджетов за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2015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год:</a:t>
            </a:r>
            <a:endParaRPr lang="ru-RU" sz="28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Autofit/>
          </a:bodyPr>
          <a:lstStyle/>
          <a:p>
            <a:pPr marL="514350" indent="-514350">
              <a:buNone/>
            </a:pP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 Всего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проведено экспертно-аналитических мероприятий –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72 ед.,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из них:</a:t>
            </a:r>
            <a:endParaRPr lang="ru-RU" sz="2000" b="1" i="1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Font typeface="Arial" charset="0"/>
              <a:buChar char="•"/>
            </a:pP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Экспертиза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решений о бюджете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marL="514350" indent="-514350"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	- проекты решений о внесении изменений и дополнений в решения о бюджете на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2016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год –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32 экспертизы;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	- проекты решений о бюджете на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2017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год – 5 экспертиз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514350" indent="-514350">
              <a:buFont typeface="Arial" charset="0"/>
              <a:buChar char="•"/>
            </a:pP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Анализ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квартальной отчетности об исполнении бюджета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3 мероприятия.</a:t>
            </a:r>
          </a:p>
          <a:p>
            <a:pPr marL="514350" indent="-514350">
              <a:buFont typeface="Arial" charset="0"/>
              <a:buChar char="•"/>
            </a:pP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Экспертиза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проектов муниципальных правовых актов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(в том числе муниципальных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программ):</a:t>
            </a:r>
          </a:p>
          <a:p>
            <a:pPr marL="514350" indent="-514350"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	- проекты решений Советов –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18 экспертиз;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	- проекты постановлений Администрации –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10 экспертиз;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	- действующие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решения Советов и постановления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Администрации –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3 экспертизы.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6908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Экспертно-аналитическая деятельность:</a:t>
            </a:r>
            <a:endParaRPr lang="ru-RU" sz="28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357158" y="1428736"/>
          <a:ext cx="8643997" cy="419671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47527"/>
                <a:gridCol w="975458"/>
                <a:gridCol w="935129"/>
                <a:gridCol w="1285883"/>
              </a:tblGrid>
              <a:tr h="295055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b="1" i="1" dirty="0">
                          <a:latin typeface="Times New Roman"/>
                          <a:ea typeface="Calibri"/>
                          <a:cs typeface="Times New Roman"/>
                        </a:rPr>
                        <a:t>Показатели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b="1" i="1">
                          <a:latin typeface="Times New Roman"/>
                          <a:ea typeface="Calibri"/>
                          <a:cs typeface="Times New Roman"/>
                        </a:rPr>
                        <a:t>Всего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b="1" i="1">
                          <a:latin typeface="Times New Roman"/>
                          <a:ea typeface="Calibri"/>
                          <a:cs typeface="Times New Roman"/>
                        </a:rPr>
                        <a:t>В том числе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3431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b="1" i="1" dirty="0">
                          <a:latin typeface="Times New Roman"/>
                          <a:ea typeface="Calibri"/>
                          <a:cs typeface="Times New Roman"/>
                        </a:rPr>
                        <a:t>Решения Совета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b="1" i="1" dirty="0" smtClean="0">
                          <a:latin typeface="Times New Roman"/>
                          <a:ea typeface="Calibri"/>
                          <a:cs typeface="Times New Roman"/>
                        </a:rPr>
                        <a:t>Постановления</a:t>
                      </a:r>
                      <a:endParaRPr lang="ru-RU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7075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1" dirty="0">
                          <a:latin typeface="Times New Roman"/>
                          <a:ea typeface="Calibri"/>
                          <a:cs typeface="Times New Roman"/>
                        </a:rPr>
                        <a:t>1.Проведено экспертиз проектов правовых актов, </a:t>
                      </a:r>
                      <a:r>
                        <a:rPr lang="ru-RU" sz="1100" b="1" dirty="0" smtClean="0">
                          <a:latin typeface="Times New Roman"/>
                          <a:ea typeface="Calibri"/>
                          <a:cs typeface="Times New Roman"/>
                        </a:rPr>
                        <a:t>всего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smtClean="0">
                          <a:latin typeface="Times New Roman"/>
                          <a:ea typeface="Calibri"/>
                          <a:cs typeface="Times New Roman"/>
                        </a:rPr>
                        <a:t>28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smtClean="0">
                          <a:latin typeface="Times New Roman"/>
                          <a:ea typeface="Calibri"/>
                          <a:cs typeface="Times New Roman"/>
                        </a:rPr>
                        <a:t>18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</a:t>
                      </a:r>
                      <a:endParaRPr lang="ru-RU" sz="1200" b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39812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latin typeface="Times New Roman"/>
                          <a:ea typeface="Calibri"/>
                          <a:cs typeface="Times New Roman"/>
                        </a:rPr>
                        <a:t>1.1. Количество проектов правовых актов, в  которых установлены нарушения и недостатки, ед.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19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12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7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24582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latin typeface="Times New Roman"/>
                          <a:ea typeface="Calibri"/>
                          <a:cs typeface="Times New Roman"/>
                        </a:rPr>
                        <a:t>  - в том числе в процентах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68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67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70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434317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latin typeface="Times New Roman"/>
                          <a:ea typeface="Calibri"/>
                          <a:cs typeface="Times New Roman"/>
                        </a:rPr>
                        <a:t>1.1.1. Количество проектов правовых актов, возвращенных разработчику для устранения нарушений и недостатков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13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8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5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434317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latin typeface="Times New Roman"/>
                          <a:ea typeface="Calibri"/>
                          <a:cs typeface="Times New Roman"/>
                        </a:rPr>
                        <a:t>1.1.2. Количество проектов правовых актов, рекомендованных к утверждению с учетом устранения нарушений и недостатков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6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4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39812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latin typeface="Times New Roman"/>
                          <a:ea typeface="Calibri"/>
                          <a:cs typeface="Times New Roman"/>
                        </a:rPr>
                        <a:t>1.2. Количество проектов правовых актов, рекомендованных к утверждению без замечаний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9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6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2657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1">
                          <a:latin typeface="Times New Roman"/>
                          <a:ea typeface="Calibri"/>
                          <a:cs typeface="Times New Roman"/>
                        </a:rPr>
                        <a:t>2. Проведено экспертиз действующих правовых актов, всего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39812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latin typeface="Times New Roman"/>
                          <a:ea typeface="Calibri"/>
                          <a:cs typeface="Times New Roman"/>
                        </a:rPr>
                        <a:t>2.1. Количество действующих правовых актов, в  которых установлены нарушения и недостатки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22388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latin typeface="Times New Roman"/>
                          <a:ea typeface="Calibri"/>
                          <a:cs typeface="Times New Roman"/>
                        </a:rPr>
                        <a:t>- в том числе в процентах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100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100</a:t>
                      </a:r>
                    </a:p>
                  </a:txBody>
                  <a:tcPr marL="68580" marR="68580" marT="0" marB="0"/>
                </a:tc>
              </a:tr>
              <a:tr h="39812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latin typeface="Times New Roman"/>
                          <a:ea typeface="Calibri"/>
                          <a:cs typeface="Times New Roman"/>
                        </a:rPr>
                        <a:t>2.1.1. Количество действующих правовых актов, возвращенных разработчику для устранения нарушений и недостатков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</a:t>
                      </a:r>
                      <a:endParaRPr lang="ru-RU" sz="12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11222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Результаты экспертиз проектов муниципальных правовых актов (муниципальных программ):</a:t>
            </a:r>
            <a:endParaRPr lang="ru-RU" sz="28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1643050"/>
            <a:ext cx="8229600" cy="4364241"/>
          </a:xfrm>
        </p:spPr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1.Устранение нарушений, выявленных по результатам контрольных мероприятий:</a:t>
            </a:r>
          </a:p>
          <a:p>
            <a:pPr>
              <a:buFont typeface="Arial" charset="0"/>
              <a:buChar char="•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количество внесенных представлений – 15;</a:t>
            </a:r>
          </a:p>
          <a:p>
            <a:pPr>
              <a:buFont typeface="Arial" charset="0"/>
              <a:buChar char="•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количество исполненных представлений – 6;</a:t>
            </a:r>
          </a:p>
          <a:p>
            <a:pPr>
              <a:buFont typeface="Arial" charset="0"/>
              <a:buChar char="•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предъявлено к устранению нарушений действующего законодательства – 67 ед.;</a:t>
            </a:r>
          </a:p>
          <a:p>
            <a:pPr>
              <a:buFont typeface="Arial" charset="0"/>
              <a:buChar char="•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устранено нарушений действующего законодательства  – </a:t>
            </a:r>
            <a:r>
              <a:rPr lang="ru-RU" smtClean="0">
                <a:latin typeface="Times New Roman" pitchFamily="18" charset="0"/>
                <a:cs typeface="Times New Roman" pitchFamily="18" charset="0"/>
              </a:rPr>
              <a:t>34 ед.;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Arial" charset="0"/>
              <a:buChar char="•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предложено к устранению финансовых нарушений и недостатков – 25,6 млн. руб.;</a:t>
            </a:r>
          </a:p>
          <a:p>
            <a:pPr>
              <a:buFont typeface="Arial" charset="0"/>
              <a:buChar char="•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устранено финансовых нарушений и недостатков – 3,8 млн. рублей.</a:t>
            </a:r>
          </a:p>
          <a:p>
            <a:pPr>
              <a:buFont typeface="Arial" charset="0"/>
              <a:buChar char="•"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2. Рассмотрение результатов контрольных мероприятий представительными органами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МСУ:</a:t>
            </a:r>
          </a:p>
          <a:p>
            <a:pPr>
              <a:buFont typeface="Arial" charset="0"/>
              <a:buChar char="•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направлено отчетов о контрольных мероприятиях в представительные органы – 13;</a:t>
            </a:r>
          </a:p>
          <a:p>
            <a:pPr>
              <a:buFont typeface="Arial" charset="0"/>
              <a:buChar char="•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рассмотрено результатов контрольных мероприятий представительным органом – информация отсутствует. </a:t>
            </a:r>
          </a:p>
          <a:p>
            <a:pPr>
              <a:buFont typeface="Arial" charset="0"/>
              <a:buChar char="•"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Реализация результатов проведенных мероприятий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разработаны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и утверждены четыре стандарта внешнего финансового контроля и два стандарта деятельности Контрольно-счетного комитета общего характера;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результатам анализа применения внесены изменения и дополнения в регламент Контрольно-счетного комитета;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разработаны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, внесены на рассмотрение Совета Лахденпохского муниципального района и утверждены два решения Совета в сфере деятельности Контрольно-счетного комитета;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утверждено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13 приказов и 98 распоряжений по основной деятельности Контрольно-счетного комитета;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заключено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Соглашение о взаимодействии между Контрольно-счетной палатой Республики Карелия и Контрольно-счетным комитетом; 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заключено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и обеспечено исполнение Соглашения об информационном взаимодействии между Управлением Федерального казначейства по Республике Карелия и Контрольно-счетным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комитетом;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обеспечено деятельное участие в создании Совета контрольно-счетных органов  Республики Карелия.</a:t>
            </a:r>
          </a:p>
          <a:p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Иная деятельность 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Контрольно-счетного комитета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Открытая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1598</TotalTime>
  <Words>600</Words>
  <PresentationFormat>Экран (4:3)</PresentationFormat>
  <Paragraphs>186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Открытая</vt:lpstr>
      <vt:lpstr>ОТЧЕТ о деятельности Контрольно-счетного комитета Лахденпохского муниципального района  в 2016 году</vt:lpstr>
      <vt:lpstr>Основные направления деятельности:</vt:lpstr>
      <vt:lpstr>Основные показатели деятельности за 2016 год</vt:lpstr>
      <vt:lpstr>Контрольная деятельность:</vt:lpstr>
      <vt:lpstr>Внешняя проверка годового отчета об исполнении бюджетов за 2015 год:</vt:lpstr>
      <vt:lpstr>Экспертно-аналитическая деятельность:</vt:lpstr>
      <vt:lpstr>Результаты экспертиз проектов муниципальных правовых актов (муниципальных программ):</vt:lpstr>
      <vt:lpstr>Реализация результатов проведенных мероприятий</vt:lpstr>
      <vt:lpstr>Иная деятельность  Контрольно-счетного комитета</vt:lpstr>
      <vt:lpstr>Приоритетные задачи на 2017 год: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Богдан</dc:creator>
  <cp:lastModifiedBy>Богдан</cp:lastModifiedBy>
  <cp:revision>49</cp:revision>
  <dcterms:created xsi:type="dcterms:W3CDTF">2016-03-30T09:29:16Z</dcterms:created>
  <dcterms:modified xsi:type="dcterms:W3CDTF">2017-03-21T07:19:28Z</dcterms:modified>
</cp:coreProperties>
</file>

<file path=docProps/thumbnail.jpeg>
</file>