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7" r:id="rId9"/>
    <p:sldId id="268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F2995-862C-4195-96BF-13FCF525893F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46E6E-B6CE-4390-A380-E6F11EC8E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772400" cy="392908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 деятельности Контрольно-счетного комитета Лахденпохского муниципального района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2016 году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>
            <a:normAutofit fontScale="47500" lnSpcReduction="20000"/>
          </a:bodyPr>
          <a:lstStyle/>
          <a:p>
            <a:pPr marL="514350" indent="-514350" algn="just">
              <a:buFont typeface="Arial" pitchFamily="34" charset="0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осуществление контроля эффективности на всех стадиях использования бюджетных средств и муниципального имущества;</a:t>
            </a:r>
          </a:p>
          <a:p>
            <a:pPr marL="514350" indent="-514350" algn="just">
              <a:buFont typeface="Arial" pitchFamily="34" charset="0"/>
              <a:buAutoNum type="arabicPeriod"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проведение аудита в сфере муниципальных закупок;</a:t>
            </a:r>
          </a:p>
          <a:p>
            <a:pPr marL="514350" indent="-514350" algn="just">
              <a:buFont typeface="Arial" pitchFamily="34" charset="0"/>
              <a:buAutoNum type="arabicPeriod"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экспертиза проектов муниципальных программ (изменений муниципальных программ), включая  анализ и оценку применяемых индикаторов и показателей их результатов;</a:t>
            </a:r>
          </a:p>
          <a:p>
            <a:pPr marL="514350" indent="-514350" algn="just">
              <a:buFont typeface="Arial" pitchFamily="34" charset="0"/>
              <a:buAutoNum type="arabicPeriod"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усиление контроля выполнения представлений и предписаний Контрольно-счетного комитета в части устранения выявленных нарушений и недостатков;</a:t>
            </a:r>
          </a:p>
          <a:p>
            <a:pPr marL="514350" indent="-514350" algn="just">
              <a:buFont typeface="Arial" pitchFamily="34" charset="0"/>
              <a:buAutoNum type="arabicPeriod"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совершенствование методологического обеспечения деятельности Контрольно-счетного комитета путем  разработки соответствующей методической базы по всем направлениям деятельности;</a:t>
            </a:r>
          </a:p>
          <a:p>
            <a:pPr marL="514350" indent="-514350" algn="just">
              <a:buFont typeface="Arial" pitchFamily="34" charset="0"/>
              <a:buAutoNum type="arabicPeriod"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Arial" pitchFamily="34" charset="0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повышение уровня и качества взаимодействия Контрольно-счетного комитета с различными органами и организациями.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Arial" pitchFamily="34" charset="0"/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Arial" pitchFamily="34" charset="0"/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Приоритетные задачи 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год: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5"/>
          </a:xfrm>
        </p:spPr>
        <p:txBody>
          <a:bodyPr>
            <a:normAutofit/>
          </a:bodyPr>
          <a:lstStyle/>
          <a:p>
            <a:r>
              <a:rPr lang="ru-RU" dirty="0" smtClean="0"/>
              <a:t>Контрольная деятельность; </a:t>
            </a:r>
          </a:p>
          <a:p>
            <a:endParaRPr lang="ru-RU" dirty="0" smtClean="0"/>
          </a:p>
          <a:p>
            <a:r>
              <a:rPr lang="ru-RU" dirty="0" smtClean="0"/>
              <a:t>Внешняя проверка годового отчета об исполнении бюджета Лахденпохского муниципального района и бюджетов поселений (на основании заключенных Соглашений) за 2015 год;</a:t>
            </a:r>
          </a:p>
          <a:p>
            <a:endParaRPr lang="ru-RU" dirty="0" smtClean="0"/>
          </a:p>
          <a:p>
            <a:r>
              <a:rPr lang="ru-RU" dirty="0" smtClean="0"/>
              <a:t>Экспертно-аналитическая деятельность.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Основные направления деятельности: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57158" y="1071547"/>
          <a:ext cx="8501123" cy="5037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1227"/>
                <a:gridCol w="959335"/>
                <a:gridCol w="959335"/>
                <a:gridCol w="885540"/>
                <a:gridCol w="885540"/>
                <a:gridCol w="737950"/>
                <a:gridCol w="782196"/>
              </a:tblGrid>
              <a:tr h="40105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показателей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2016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год, </a:t>
                      </a:r>
                      <a:endParaRPr lang="ru-RU" sz="1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 том числе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10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ЛМР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МСП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ЭСП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ЛГП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ХСП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1.Проведено мероприятий, всего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97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46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1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из них: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47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1.1.Проведено контрольных мероприятий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1.2.Проведено экспертно-аналитических мероприятий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72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37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71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1.3. Проведено мероприятий в части внешней проверки годового отчета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2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3.Количество направленных представлений и предписаний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показатели деятельности за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всего контрольных мероприятий 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13 на 14 объектах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проверенных средств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115,6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млн. руб.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Выявлено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нарушений и недостатков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67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единиц.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Сумма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выявленных нарушений и недостатков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96,8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млн. руб.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причины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нарушений:</a:t>
            </a:r>
          </a:p>
          <a:p>
            <a:pPr algn="just">
              <a:buFont typeface="Arial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отсутствие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(не соответствие действующему законодательству) муниципальных правовых актов в соответствующих направлениях деятельности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Arial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эффективная система контроля со стороны органов местного самоуправления за результатами деятельности организаций, осуществляющих работы (оказывающих услуги) за счет средств местных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бюджетов;</a:t>
            </a:r>
          </a:p>
          <a:p>
            <a:pPr algn="just">
              <a:buFont typeface="Arial" charset="0"/>
              <a:buChar char="•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не достаточное качество управления бюджетными средствами как при их планировании, так и в ходе организации их использования и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учета.</a:t>
            </a:r>
          </a:p>
          <a:p>
            <a:pPr>
              <a:buFont typeface="Arial" charset="0"/>
              <a:buChar char="•"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Контрольная деятельность: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90878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 	Проведено за 2015 год:</a:t>
            </a:r>
          </a:p>
          <a:p>
            <a:pPr algn="just">
              <a:buFont typeface="Arial" charset="0"/>
              <a:buChar char="•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одна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внешняя проверка годового отчета об исполнении бюджета Лахденпохского муниципального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района;</a:t>
            </a:r>
          </a:p>
          <a:p>
            <a:pPr algn="just">
              <a:buFont typeface="Arial" charset="0"/>
              <a:buChar char="•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шесть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внешних проверок достоверности годовой бюджетной отчетности главных администраторов средств бюджета Лахденпохского муниципального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района;</a:t>
            </a:r>
          </a:p>
          <a:p>
            <a:pPr algn="just">
              <a:buFont typeface="Arial" charset="0"/>
              <a:buChar char="•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пять внешних проверок годовых отчетов об исполнении бюджетов поселений одновременно с проверкой достоверности годовой бюджетной отчетности главных администраторов бюджетных средств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 Недостоверных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годовых отчетов об исполнении бюджета не выявлено.</a:t>
            </a:r>
          </a:p>
          <a:p>
            <a:pPr marL="624078" indent="-514350" algn="just">
              <a:buAutoNum type="arabicPeriod" startAt="3"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	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altLang="ru-RU" sz="2600" dirty="0" smtClean="0">
                <a:latin typeface="Times New Roman" pitchFamily="18" charset="0"/>
                <a:cs typeface="Times New Roman" pitchFamily="18" charset="0"/>
              </a:rPr>
              <a:t>афиксированы:</a:t>
            </a:r>
          </a:p>
          <a:p>
            <a:pPr algn="just">
              <a:buFont typeface="Arial" charset="0"/>
              <a:buChar char="•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отдельные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случаи нарушения норм действующего законодательства РФ в части подготовки годовой бюджетной отчетности главных администраторов бюджетных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средств;</a:t>
            </a:r>
          </a:p>
          <a:p>
            <a:pPr algn="just">
              <a:buFont typeface="Arial" charset="0"/>
              <a:buChar char="•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факты не проведения ряда необходимых процедур и действий, направленных на обеспечение принципа эффективности использования бюджетных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средств</a:t>
            </a:r>
            <a:r>
              <a:rPr lang="ru-RU" altLang="ru-RU" sz="23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Внешняя проверка годового отчета об исполнении бюджетов за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год: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Всего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проведено экспертно-аналитических мероприятий –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72 ед.,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из них: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Arial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Экспертиза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решений о бюджете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- проекты решений о внесении изменений и дополнений в решения о бюджете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32 экспертизы;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- проекты решений о бюджете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год – 5 экспертиз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Arial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квартальной отчетности об исполнении бюджета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мероприятия.</a:t>
            </a:r>
          </a:p>
          <a:p>
            <a:pPr marL="514350" indent="-514350">
              <a:buFont typeface="Arial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Экспертиза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проектов муниципальных правовых актов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(в том числе муниципальных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программ):</a:t>
            </a: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- проекты решений Советов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18 экспертиз;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- проекты постановлений Администрации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 экспертиз;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- действующие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решения Советов и постановления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Администрации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экспертизы.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Экспертно-аналитическая деятельность: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428736"/>
          <a:ext cx="8643997" cy="4196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7527"/>
                <a:gridCol w="975458"/>
                <a:gridCol w="935129"/>
                <a:gridCol w="1285883"/>
              </a:tblGrid>
              <a:tr h="29505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Calibri"/>
                          <a:cs typeface="Times New Roman"/>
                        </a:rPr>
                        <a:t>Показатели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Calibri"/>
                          <a:cs typeface="Times New Roman"/>
                        </a:rPr>
                        <a:t>В том числе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3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Calibri"/>
                          <a:cs typeface="Times New Roman"/>
                        </a:rPr>
                        <a:t>Решения Совета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Постановления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07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1.Проведено экспертиз проектов правовых актов, </a:t>
                      </a:r>
                      <a:r>
                        <a:rPr lang="ru-RU" sz="1100" b="1" dirty="0" smtClean="0"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81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1.1. Количество проектов правовых актов, в  которых установлены нарушения и недостатки, ед.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58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  - в том числе в процентах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68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67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43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1.1.1. Количество проектов правовых актов, возвращенных разработчику для устранения нарушений и недостатков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43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1.1.2. Количество проектов правовых актов, рекомендованных к утверждению с учетом устранения нарушений и недостатков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81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1.2. Количество проектов правовых актов, рекомендованных к утверждению без замечаний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657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2. Проведено экспертиз действующих правовых актов, всего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81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2.1. Количество действующих правовых актов, в  которых установлены нарушения и недостатки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238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- в том числе в процентах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/>
                </a:tc>
              </a:tr>
              <a:tr h="3981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2.1.1. Количество действующих правовых актов, возвращенных разработчику для устранения нарушений и недостатков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Результаты экспертиз проектов муниципальных правовых актов (муниципальных программ):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36424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1.Устранение нарушений, выявленных по результатам контрольных мероприятий: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внесенных представлений – 15;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исполненных представлений – 6;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предъявлено к устранению нарушений действующего законодательства – 67 ед.;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устранено нарушений действующего законодательства  –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34 ед.;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предложено к устранению финансовых нарушений и недостатков – 25,6 млн. руб.;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устранено финансовых нарушений и недостатков – 3,8 млн. рублей.</a:t>
            </a:r>
          </a:p>
          <a:p>
            <a:pPr>
              <a:buFont typeface="Arial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2. Рассмотрение результатов контрольных мероприятий представительными органами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МСУ: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направлено отчетов о контрольных мероприятиях в представительные органы – 13;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рассмотрено результатов контрольных мероприятий представительным органом – информация отсутствует. </a:t>
            </a:r>
          </a:p>
          <a:p>
            <a:pPr>
              <a:buFont typeface="Arial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Реализация результатов проведенных мероприятий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утверждены четыре стандарта внешнего финансового контроля и два стандарта деятельности Контрольно-счетного комитета общего характера;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результатам анализа применения внесены изменения и дополнения в регламент Контрольно-счетного комитета;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внесены на рассмотрение Совета Лахденпохского муниципального района и утверждены два решения Совета в сфере деятельности Контрольно-счетного комитета;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 приказов и 98 распоряжений по основной деятельности Контрольно-счетного комитета;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Соглашение о взаимодействии между Контрольно-счетной палатой Республики Карелия и Контрольно-счетным комитетом;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обеспечено исполнение Соглашения об информационном взаимодействии между Управлением Федерального казначейства по Республике Карелия и Контрольно-счетным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комитетом;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обеспечено деятельное участие в создании Совета контрольно-счетных органов  Республики Карелия.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Иная деятельность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Контрольно-счетного комитета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1598</TotalTime>
  <Words>600</Words>
  <PresentationFormat>Экран (4:3)</PresentationFormat>
  <Paragraphs>186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ОТЧЕТ о деятельности Контрольно-счетного комитета Лахденпохского муниципального района  в 2016 году</vt:lpstr>
      <vt:lpstr>Основные направления деятельности:</vt:lpstr>
      <vt:lpstr>Основные показатели деятельности за 2016 год</vt:lpstr>
      <vt:lpstr>Контрольная деятельность:</vt:lpstr>
      <vt:lpstr>Внешняя проверка годового отчета об исполнении бюджетов за 2015 год:</vt:lpstr>
      <vt:lpstr>Экспертно-аналитическая деятельность:</vt:lpstr>
      <vt:lpstr>Результаты экспертиз проектов муниципальных правовых актов (муниципальных программ):</vt:lpstr>
      <vt:lpstr>Реализация результатов проведенных мероприятий</vt:lpstr>
      <vt:lpstr>Иная деятельность  Контрольно-счетного комитета</vt:lpstr>
      <vt:lpstr>Приоритетные задачи на 2017 год: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Богдан</dc:creator>
  <cp:lastModifiedBy>Богдан</cp:lastModifiedBy>
  <cp:revision>49</cp:revision>
  <dcterms:created xsi:type="dcterms:W3CDTF">2016-03-30T09:29:16Z</dcterms:created>
  <dcterms:modified xsi:type="dcterms:W3CDTF">2017-03-21T07:19:28Z</dcterms:modified>
</cp:coreProperties>
</file>